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notesMasterIdLst>
    <p:notesMasterId r:id="rId29"/>
  </p:notesMasterIdLst>
  <p:sldIdLst>
    <p:sldId id="256" r:id="rId2"/>
    <p:sldId id="257" r:id="rId3"/>
    <p:sldId id="258" r:id="rId4"/>
    <p:sldId id="273" r:id="rId5"/>
    <p:sldId id="259" r:id="rId6"/>
    <p:sldId id="272" r:id="rId7"/>
    <p:sldId id="261" r:id="rId8"/>
    <p:sldId id="262" r:id="rId9"/>
    <p:sldId id="279" r:id="rId10"/>
    <p:sldId id="280" r:id="rId11"/>
    <p:sldId id="274" r:id="rId12"/>
    <p:sldId id="275" r:id="rId13"/>
    <p:sldId id="276" r:id="rId14"/>
    <p:sldId id="277" r:id="rId15"/>
    <p:sldId id="278" r:id="rId16"/>
    <p:sldId id="281" r:id="rId17"/>
    <p:sldId id="282" r:id="rId18"/>
    <p:sldId id="283" r:id="rId19"/>
    <p:sldId id="284" r:id="rId20"/>
    <p:sldId id="285" r:id="rId21"/>
    <p:sldId id="286" r:id="rId22"/>
    <p:sldId id="287" r:id="rId23"/>
    <p:sldId id="288" r:id="rId24"/>
    <p:sldId id="289" r:id="rId25"/>
    <p:sldId id="269" r:id="rId26"/>
    <p:sldId id="270" r:id="rId27"/>
    <p:sldId id="271"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varScale="1">
        <p:scale>
          <a:sx n="75" d="100"/>
          <a:sy n="75" d="100"/>
        </p:scale>
        <p:origin x="2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36F3E7-4A0F-40DB-A49F-1DC0FF428EAD}" type="datetimeFigureOut">
              <a:rPr lang="en-GB" smtClean="0"/>
              <a:t>24/11/2025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F8074B-34CD-4DF2-93BD-79798C4BEF94}" type="slidenum">
              <a:rPr lang="en-GB" smtClean="0"/>
              <a:t>‹#›</a:t>
            </a:fld>
            <a:endParaRPr lang="en-GB"/>
          </a:p>
        </p:txBody>
      </p:sp>
    </p:spTree>
    <p:extLst>
      <p:ext uri="{BB962C8B-B14F-4D97-AF65-F5344CB8AC3E}">
        <p14:creationId xmlns:p14="http://schemas.microsoft.com/office/powerpoint/2010/main" val="2767824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27266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24590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24246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86471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87686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10377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89616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07030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89100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4084891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5747250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221088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335333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8399931"/>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245622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57408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90467" y="276334"/>
            <a:ext cx="11360800" cy="579701"/>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415600" y="985737"/>
            <a:ext cx="11360800" cy="5106097"/>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Font typeface="Nunito"/>
              <a:buChar char="●"/>
              <a:defRPr sz="2133">
                <a:solidFill>
                  <a:schemeClr val="dk1"/>
                </a:solidFill>
                <a:latin typeface="Arial"/>
                <a:ea typeface="Arial"/>
                <a:cs typeface="Arial"/>
                <a:sym typeface="Arial"/>
              </a:defRPr>
            </a:lvl1pPr>
            <a:lvl2pPr marL="1219170" lvl="1" indent="-423323" algn="l">
              <a:lnSpc>
                <a:spcPct val="115000"/>
              </a:lnSpc>
              <a:spcBef>
                <a:spcPts val="2133"/>
              </a:spcBef>
              <a:spcAft>
                <a:spcPts val="0"/>
              </a:spcAft>
              <a:buSzPts val="1400"/>
              <a:buFont typeface="Nunito"/>
              <a:buChar char="○"/>
              <a:defRPr>
                <a:latin typeface="Nunito"/>
                <a:ea typeface="Nunito"/>
                <a:cs typeface="Nunito"/>
                <a:sym typeface="Nunito"/>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Font typeface="Nunito"/>
              <a:buChar char="●"/>
              <a:defRPr>
                <a:latin typeface="Nunito"/>
                <a:ea typeface="Nunito"/>
                <a:cs typeface="Nunito"/>
                <a:sym typeface="Nunito"/>
              </a:defRPr>
            </a:lvl4pPr>
            <a:lvl5pPr marL="3047924" lvl="4" indent="-423323" algn="l">
              <a:lnSpc>
                <a:spcPct val="115000"/>
              </a:lnSpc>
              <a:spcBef>
                <a:spcPts val="2133"/>
              </a:spcBef>
              <a:spcAft>
                <a:spcPts val="0"/>
              </a:spcAft>
              <a:buSzPts val="1400"/>
              <a:buFont typeface="Nunito"/>
              <a:buChar char="○"/>
              <a:defRPr>
                <a:latin typeface="Nunito"/>
                <a:ea typeface="Nunito"/>
                <a:cs typeface="Nunito"/>
                <a:sym typeface="Nunito"/>
              </a:defRPr>
            </a:lvl5pPr>
            <a:lvl6pPr marL="3657509" lvl="5" indent="-423323" algn="l">
              <a:lnSpc>
                <a:spcPct val="115000"/>
              </a:lnSpc>
              <a:spcBef>
                <a:spcPts val="2133"/>
              </a:spcBef>
              <a:spcAft>
                <a:spcPts val="0"/>
              </a:spcAft>
              <a:buSzPts val="1400"/>
              <a:buFont typeface="Nunito"/>
              <a:buChar char="■"/>
              <a:defRPr>
                <a:latin typeface="Nunito"/>
                <a:ea typeface="Nunito"/>
                <a:cs typeface="Nunito"/>
                <a:sym typeface="Nunito"/>
              </a:defRPr>
            </a:lvl6pPr>
            <a:lvl7pPr marL="4267093" lvl="6" indent="-423323" algn="l">
              <a:lnSpc>
                <a:spcPct val="115000"/>
              </a:lnSpc>
              <a:spcBef>
                <a:spcPts val="2133"/>
              </a:spcBef>
              <a:spcAft>
                <a:spcPts val="0"/>
              </a:spcAft>
              <a:buSzPts val="1400"/>
              <a:buFont typeface="Nunito"/>
              <a:buChar char="●"/>
              <a:defRPr>
                <a:latin typeface="Nunito"/>
                <a:ea typeface="Nunito"/>
                <a:cs typeface="Nunito"/>
                <a:sym typeface="Nunito"/>
              </a:defRPr>
            </a:lvl7pPr>
            <a:lvl8pPr marL="4876678" lvl="7" indent="-423323" algn="l">
              <a:lnSpc>
                <a:spcPct val="115000"/>
              </a:lnSpc>
              <a:spcBef>
                <a:spcPts val="2133"/>
              </a:spcBef>
              <a:spcAft>
                <a:spcPts val="0"/>
              </a:spcAft>
              <a:buSzPts val="1400"/>
              <a:buFont typeface="Nunito"/>
              <a:buChar char="○"/>
              <a:defRPr>
                <a:latin typeface="Nunito"/>
                <a:ea typeface="Nunito"/>
                <a:cs typeface="Nunito"/>
                <a:sym typeface="Nunito"/>
              </a:defRPr>
            </a:lvl8pPr>
            <a:lvl9pPr marL="5486263" lvl="8" indent="-423323" algn="l">
              <a:lnSpc>
                <a:spcPct val="115000"/>
              </a:lnSpc>
              <a:spcBef>
                <a:spcPts val="2133"/>
              </a:spcBef>
              <a:spcAft>
                <a:spcPts val="2133"/>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pic>
        <p:nvPicPr>
          <p:cNvPr id="17" name="Google Shape;17;p33"/>
          <p:cNvPicPr preferRelativeResize="0"/>
          <p:nvPr/>
        </p:nvPicPr>
        <p:blipFill rotWithShape="1">
          <a:blip r:embed="rId2">
            <a:alphaModFix/>
          </a:blip>
          <a:srcRect/>
          <a:stretch/>
        </p:blipFill>
        <p:spPr>
          <a:xfrm>
            <a:off x="1" y="5932400"/>
            <a:ext cx="2159116" cy="925600"/>
          </a:xfrm>
          <a:prstGeom prst="rect">
            <a:avLst/>
          </a:prstGeom>
          <a:noFill/>
          <a:ln>
            <a:noFill/>
          </a:ln>
        </p:spPr>
      </p:pic>
    </p:spTree>
    <p:extLst>
      <p:ext uri="{BB962C8B-B14F-4D97-AF65-F5344CB8AC3E}">
        <p14:creationId xmlns:p14="http://schemas.microsoft.com/office/powerpoint/2010/main" val="607280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86B75A-687E-405C-8A0B-8D00578BA2C3}" type="datetimeFigureOut">
              <a:rPr lang="en-US" smtClean="0"/>
              <a:pPr/>
              <a:t>11/24/2025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99077597"/>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17.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17.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AF304F-DCF6-C7C7-9FEF-FAF80E8D3DC4}"/>
              </a:ext>
            </a:extLst>
          </p:cNvPr>
          <p:cNvPicPr>
            <a:picLocks noChangeAspect="1"/>
          </p:cNvPicPr>
          <p:nvPr/>
        </p:nvPicPr>
        <p:blipFill rotWithShape="1">
          <a:blip r:embed="rId2"/>
          <a:srcRect t="3814" r="-2"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9ACD1D07-C775-4776-8A13-CF7BAABB26C5}"/>
              </a:ext>
            </a:extLst>
          </p:cNvPr>
          <p:cNvSpPr>
            <a:spLocks noGrp="1"/>
          </p:cNvSpPr>
          <p:nvPr>
            <p:ph type="ctrTitle"/>
          </p:nvPr>
        </p:nvSpPr>
        <p:spPr>
          <a:xfrm>
            <a:off x="668867" y="1678666"/>
            <a:ext cx="4088190" cy="2369093"/>
          </a:xfrm>
        </p:spPr>
        <p:txBody>
          <a:bodyPr>
            <a:normAutofit/>
          </a:bodyPr>
          <a:lstStyle/>
          <a:p>
            <a:pPr>
              <a:lnSpc>
                <a:spcPct val="90000"/>
              </a:lnSpc>
            </a:pPr>
            <a:r>
              <a:rPr lang="en-US" sz="4100" dirty="0"/>
              <a:t>Yr. 6 Sats 2026</a:t>
            </a:r>
            <a:br>
              <a:rPr lang="en-US" sz="4100" dirty="0"/>
            </a:br>
            <a:r>
              <a:rPr lang="en-US" sz="4100" dirty="0"/>
              <a:t>Presentation for Parents and Carers</a:t>
            </a:r>
            <a:endParaRPr lang="en-GB" sz="4100" dirty="0"/>
          </a:p>
        </p:txBody>
      </p:sp>
      <p:sp>
        <p:nvSpPr>
          <p:cNvPr id="3" name="Subtitle 2">
            <a:extLst>
              <a:ext uri="{FF2B5EF4-FFF2-40B4-BE49-F238E27FC236}">
                <a16:creationId xmlns:a16="http://schemas.microsoft.com/office/drawing/2014/main" id="{FF8366A2-406F-44DA-BAD3-AA1323F62CB1}"/>
              </a:ext>
            </a:extLst>
          </p:cNvPr>
          <p:cNvSpPr>
            <a:spLocks noGrp="1"/>
          </p:cNvSpPr>
          <p:nvPr>
            <p:ph type="subTitle" idx="1"/>
          </p:nvPr>
        </p:nvSpPr>
        <p:spPr>
          <a:xfrm>
            <a:off x="677335" y="4050831"/>
            <a:ext cx="4079721" cy="1096901"/>
          </a:xfrm>
        </p:spPr>
        <p:txBody>
          <a:bodyPr>
            <a:normAutofit/>
          </a:bodyPr>
          <a:lstStyle/>
          <a:p>
            <a:r>
              <a:rPr lang="en-GB" sz="1600" dirty="0"/>
              <a:t>Thursday 27</a:t>
            </a:r>
            <a:r>
              <a:rPr lang="en-GB" sz="1600" baseline="30000" dirty="0"/>
              <a:t>th</a:t>
            </a:r>
            <a:r>
              <a:rPr lang="en-GB" sz="1600" dirty="0"/>
              <a:t> November</a:t>
            </a:r>
          </a:p>
        </p:txBody>
      </p:sp>
      <p:cxnSp>
        <p:nvCxnSpPr>
          <p:cNvPr id="9" name="Straight Connector 8">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56344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1F61C-2AD2-4C21-97B6-950766A14F81}"/>
              </a:ext>
            </a:extLst>
          </p:cNvPr>
          <p:cNvSpPr>
            <a:spLocks noGrp="1"/>
          </p:cNvSpPr>
          <p:nvPr>
            <p:ph type="title"/>
          </p:nvPr>
        </p:nvSpPr>
        <p:spPr>
          <a:xfrm>
            <a:off x="2849562" y="609600"/>
            <a:ext cx="6424440" cy="1320800"/>
          </a:xfrm>
        </p:spPr>
        <p:txBody>
          <a:bodyPr>
            <a:normAutofit/>
          </a:bodyPr>
          <a:lstStyle/>
          <a:p>
            <a:pPr>
              <a:lnSpc>
                <a:spcPct val="90000"/>
              </a:lnSpc>
            </a:pPr>
            <a:r>
              <a:rPr lang="en-GB" sz="2800" b="1">
                <a:latin typeface="Arial" panose="020B0604020202020204" pitchFamily="34" charset="0"/>
                <a:cs typeface="Arial" panose="020B0604020202020204" pitchFamily="34" charset="0"/>
              </a:rPr>
              <a:t>What are the SATS tests?</a:t>
            </a:r>
            <a:br>
              <a:rPr lang="en-GB" sz="2800" b="1">
                <a:latin typeface="Arial" panose="020B0604020202020204" pitchFamily="34" charset="0"/>
                <a:cs typeface="Arial" panose="020B0604020202020204" pitchFamily="34" charset="0"/>
              </a:rPr>
            </a:br>
            <a:br>
              <a:rPr lang="en-GB" sz="2800"/>
            </a:br>
            <a:endParaRPr lang="en-GB" sz="2800"/>
          </a:p>
        </p:txBody>
      </p:sp>
      <p:pic>
        <p:nvPicPr>
          <p:cNvPr id="5" name="Picture 4" descr="Glasses on top of a book">
            <a:extLst>
              <a:ext uri="{FF2B5EF4-FFF2-40B4-BE49-F238E27FC236}">
                <a16:creationId xmlns:a16="http://schemas.microsoft.com/office/drawing/2014/main" id="{FE160D69-C136-559F-2562-E9CB50CF617A}"/>
              </a:ext>
            </a:extLst>
          </p:cNvPr>
          <p:cNvPicPr>
            <a:picLocks noChangeAspect="1"/>
          </p:cNvPicPr>
          <p:nvPr/>
        </p:nvPicPr>
        <p:blipFill rotWithShape="1">
          <a:blip r:embed="rId2"/>
          <a:srcRect l="27478" r="46148"/>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 name="Isosceles Triangle 8">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82E6B886-9E32-4993-AC07-BD2C7DCAAD04}"/>
              </a:ext>
            </a:extLst>
          </p:cNvPr>
          <p:cNvSpPr>
            <a:spLocks noGrp="1"/>
          </p:cNvSpPr>
          <p:nvPr>
            <p:ph idx="1"/>
          </p:nvPr>
        </p:nvSpPr>
        <p:spPr>
          <a:xfrm>
            <a:off x="2849562" y="2160589"/>
            <a:ext cx="6424440" cy="3880773"/>
          </a:xfrm>
        </p:spPr>
        <p:txBody>
          <a:bodyPr>
            <a:normAutofit/>
          </a:bodyPr>
          <a:lstStyle/>
          <a:p>
            <a:pPr>
              <a:lnSpc>
                <a:spcPct val="90000"/>
              </a:lnSpc>
            </a:pPr>
            <a:r>
              <a:rPr lang="en-GB" dirty="0"/>
              <a:t>The end of KS2 assessments are sometimes informally referred to as ‘SATS’.</a:t>
            </a:r>
          </a:p>
          <a:p>
            <a:pPr>
              <a:lnSpc>
                <a:spcPct val="90000"/>
              </a:lnSpc>
            </a:pPr>
            <a:r>
              <a:rPr lang="en-GB" dirty="0"/>
              <a:t>SATS week across the country begins on </a:t>
            </a:r>
            <a:r>
              <a:rPr lang="en-GB" b="1" u="sng" dirty="0"/>
              <a:t>11</a:t>
            </a:r>
            <a:r>
              <a:rPr lang="en-GB" b="1" u="sng" baseline="30000" dirty="0"/>
              <a:t>th</a:t>
            </a:r>
            <a:r>
              <a:rPr lang="en-GB" b="1" u="sng" dirty="0"/>
              <a:t> May 2026</a:t>
            </a:r>
          </a:p>
          <a:p>
            <a:pPr>
              <a:lnSpc>
                <a:spcPct val="90000"/>
              </a:lnSpc>
            </a:pPr>
            <a:r>
              <a:rPr lang="en-GB" dirty="0"/>
              <a:t>Pupils will complete test papers in some of1the areas that have to be assessed. Other areas, like writing, are assessed using evidence collected by the teacher over a longer period of time.</a:t>
            </a:r>
          </a:p>
          <a:p>
            <a:pPr>
              <a:lnSpc>
                <a:spcPct val="90000"/>
              </a:lnSpc>
              <a:buFont typeface="Arial" panose="020B0604020202020204" pitchFamily="34" charset="0"/>
              <a:buChar char="•"/>
            </a:pPr>
            <a:r>
              <a:rPr lang="en-GB" b="1" dirty="0"/>
              <a:t>Pupils will complete SATS test papers in:</a:t>
            </a:r>
            <a:br>
              <a:rPr lang="en-GB" b="1" dirty="0"/>
            </a:br>
            <a:r>
              <a:rPr lang="en-GB" dirty="0"/>
              <a:t>- Reading</a:t>
            </a:r>
            <a:br>
              <a:rPr lang="en-GB" dirty="0"/>
            </a:br>
            <a:r>
              <a:rPr lang="en-GB" dirty="0"/>
              <a:t>- Grammar, Punctuation &amp; Vocabulary</a:t>
            </a:r>
            <a:br>
              <a:rPr lang="en-GB" dirty="0"/>
            </a:br>
            <a:r>
              <a:rPr lang="en-GB" dirty="0"/>
              <a:t>- Spelling</a:t>
            </a:r>
            <a:br>
              <a:rPr lang="en-GB" dirty="0"/>
            </a:br>
            <a:r>
              <a:rPr lang="en-GB" dirty="0"/>
              <a:t>- Arithmetic</a:t>
            </a:r>
            <a:br>
              <a:rPr lang="en-GB" dirty="0"/>
            </a:br>
            <a:r>
              <a:rPr lang="en-GB" dirty="0"/>
              <a:t>- Mathematical Reasoning – 2 papers</a:t>
            </a:r>
          </a:p>
        </p:txBody>
      </p:sp>
    </p:spTree>
    <p:extLst>
      <p:ext uri="{BB962C8B-B14F-4D97-AF65-F5344CB8AC3E}">
        <p14:creationId xmlns:p14="http://schemas.microsoft.com/office/powerpoint/2010/main" val="1213256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192C7-B982-4CFC-A764-CD2C2892EB8B}"/>
              </a:ext>
            </a:extLst>
          </p:cNvPr>
          <p:cNvSpPr>
            <a:spLocks noGrp="1"/>
          </p:cNvSpPr>
          <p:nvPr>
            <p:ph type="title"/>
          </p:nvPr>
        </p:nvSpPr>
        <p:spPr>
          <a:xfrm>
            <a:off x="5536734" y="609600"/>
            <a:ext cx="3737268" cy="1320800"/>
          </a:xfrm>
        </p:spPr>
        <p:txBody>
          <a:bodyPr>
            <a:normAutofit/>
          </a:bodyPr>
          <a:lstStyle/>
          <a:p>
            <a:pPr>
              <a:lnSpc>
                <a:spcPct val="90000"/>
              </a:lnSpc>
            </a:pPr>
            <a:r>
              <a:rPr lang="en-GB" sz="2000" b="1">
                <a:latin typeface="Arial" charset="0"/>
                <a:ea typeface="Arial" charset="0"/>
                <a:cs typeface="Arial" charset="0"/>
              </a:rPr>
              <a:t>How do the tests take place?</a:t>
            </a:r>
            <a:br>
              <a:rPr lang="en-GB" sz="2000" b="1">
                <a:latin typeface="Arial" charset="0"/>
                <a:ea typeface="Arial" charset="0"/>
                <a:cs typeface="Arial" charset="0"/>
              </a:rPr>
            </a:br>
            <a:br>
              <a:rPr lang="en-GB" sz="2000" b="1">
                <a:latin typeface="Arial" charset="0"/>
                <a:ea typeface="Arial" charset="0"/>
                <a:cs typeface="Arial" charset="0"/>
              </a:rPr>
            </a:br>
            <a:endParaRPr lang="en-GB" sz="2000"/>
          </a:p>
        </p:txBody>
      </p:sp>
      <p:sp>
        <p:nvSpPr>
          <p:cNvPr id="3" name="Content Placeholder 2">
            <a:extLst>
              <a:ext uri="{FF2B5EF4-FFF2-40B4-BE49-F238E27FC236}">
                <a16:creationId xmlns:a16="http://schemas.microsoft.com/office/drawing/2014/main" id="{BD58B368-C518-4947-A227-DC0D87D2E2F3}"/>
              </a:ext>
            </a:extLst>
          </p:cNvPr>
          <p:cNvSpPr>
            <a:spLocks noGrp="1"/>
          </p:cNvSpPr>
          <p:nvPr>
            <p:ph idx="1"/>
          </p:nvPr>
        </p:nvSpPr>
        <p:spPr>
          <a:xfrm>
            <a:off x="5209563" y="2160589"/>
            <a:ext cx="4064439" cy="3880773"/>
          </a:xfrm>
        </p:spPr>
        <p:txBody>
          <a:bodyPr>
            <a:normAutofit/>
          </a:bodyPr>
          <a:lstStyle/>
          <a:p>
            <a:pPr>
              <a:lnSpc>
                <a:spcPct val="90000"/>
              </a:lnSpc>
            </a:pPr>
            <a:r>
              <a:rPr lang="en-GB" sz="1300"/>
              <a:t>The tests all take place in normal school time, under test conditions.</a:t>
            </a:r>
          </a:p>
          <a:p>
            <a:pPr>
              <a:lnSpc>
                <a:spcPct val="90000"/>
              </a:lnSpc>
            </a:pPr>
            <a:r>
              <a:rPr lang="en-GB" sz="1300"/>
              <a:t>Pupils will not be allowed to talk to each other during the tests.</a:t>
            </a:r>
          </a:p>
          <a:p>
            <a:pPr>
              <a:lnSpc>
                <a:spcPct val="90000"/>
              </a:lnSpc>
            </a:pPr>
            <a:r>
              <a:rPr lang="en-GB" sz="1300"/>
              <a:t>The completed papers are sent away to be marked externally. </a:t>
            </a:r>
          </a:p>
          <a:p>
            <a:pPr>
              <a:lnSpc>
                <a:spcPct val="90000"/>
              </a:lnSpc>
            </a:pPr>
            <a:r>
              <a:rPr lang="en-GB" sz="1300"/>
              <a:t>Results are returned to school in July.</a:t>
            </a:r>
          </a:p>
          <a:p>
            <a:pPr>
              <a:lnSpc>
                <a:spcPct val="90000"/>
              </a:lnSpc>
            </a:pPr>
            <a:r>
              <a:rPr lang="en-GB" sz="1300"/>
              <a:t>The tests vary in length but last no longer than 60 minutes:</a:t>
            </a:r>
          </a:p>
          <a:p>
            <a:pPr marL="0" indent="0">
              <a:lnSpc>
                <a:spcPct val="90000"/>
              </a:lnSpc>
              <a:buNone/>
            </a:pPr>
            <a:br>
              <a:rPr lang="en-GB" sz="1300"/>
            </a:br>
            <a:r>
              <a:rPr lang="en-GB" sz="1300"/>
              <a:t>- Reading: 60 minutes</a:t>
            </a:r>
            <a:br>
              <a:rPr lang="en-GB" sz="1300"/>
            </a:br>
            <a:r>
              <a:rPr lang="en-GB" sz="1300"/>
              <a:t>- Grammar, Punctuation &amp; Vocabulary: 45 minutes</a:t>
            </a:r>
            <a:br>
              <a:rPr lang="en-GB" sz="1300"/>
            </a:br>
            <a:r>
              <a:rPr lang="en-GB" sz="1300"/>
              <a:t>- Spelling: 15 minutes</a:t>
            </a:r>
            <a:br>
              <a:rPr lang="en-GB" sz="1300"/>
            </a:br>
            <a:r>
              <a:rPr lang="en-GB" sz="1300"/>
              <a:t>- Arithmetic: 30 minutes</a:t>
            </a:r>
            <a:br>
              <a:rPr lang="en-GB" sz="1300"/>
            </a:br>
            <a:r>
              <a:rPr lang="en-GB" sz="1300"/>
              <a:t>- Mathematical Reasoning: 2 papers of 40 minutes each.</a:t>
            </a:r>
          </a:p>
          <a:p>
            <a:pPr>
              <a:lnSpc>
                <a:spcPct val="90000"/>
              </a:lnSpc>
            </a:pPr>
            <a:endParaRPr lang="en-GB" sz="1300"/>
          </a:p>
        </p:txBody>
      </p:sp>
      <p:pic>
        <p:nvPicPr>
          <p:cNvPr id="5" name="Picture 4" descr="Bubble sheet test paper and pencil">
            <a:extLst>
              <a:ext uri="{FF2B5EF4-FFF2-40B4-BE49-F238E27FC236}">
                <a16:creationId xmlns:a16="http://schemas.microsoft.com/office/drawing/2014/main" id="{A8ED3CDF-CB27-EEF0-8538-5ED57BBBB4D4}"/>
              </a:ext>
            </a:extLst>
          </p:cNvPr>
          <p:cNvPicPr>
            <a:picLocks noChangeAspect="1"/>
          </p:cNvPicPr>
          <p:nvPr/>
        </p:nvPicPr>
        <p:blipFill rotWithShape="1">
          <a:blip r:embed="rId2"/>
          <a:srcRect l="48867"/>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6683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286933" y="609600"/>
            <a:ext cx="10197494" cy="1099457"/>
          </a:xfrm>
        </p:spPr>
        <p:txBody>
          <a:bodyPr>
            <a:normAutofit/>
          </a:bodyPr>
          <a:lstStyle/>
          <a:p>
            <a:r>
              <a:rPr lang="en-GB"/>
              <a:t>SATS DATES</a:t>
            </a:r>
          </a:p>
        </p:txBody>
      </p:sp>
      <p:sp>
        <p:nvSpPr>
          <p:cNvPr id="11" name="Isosceles Triangle 1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Isosceles Triangle 1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66699656"/>
              </p:ext>
            </p:extLst>
          </p:nvPr>
        </p:nvGraphicFramePr>
        <p:xfrm>
          <a:off x="1286933" y="2034305"/>
          <a:ext cx="9618134" cy="4299162"/>
        </p:xfrm>
        <a:graphic>
          <a:graphicData uri="http://schemas.openxmlformats.org/drawingml/2006/table">
            <a:tbl>
              <a:tblPr firstRow="1" bandRow="1">
                <a:tableStyleId>{5C22544A-7EE6-4342-B048-85BDC9FD1C3A}</a:tableStyleId>
              </a:tblPr>
              <a:tblGrid>
                <a:gridCol w="3381132">
                  <a:extLst>
                    <a:ext uri="{9D8B030D-6E8A-4147-A177-3AD203B41FA5}">
                      <a16:colId xmlns:a16="http://schemas.microsoft.com/office/drawing/2014/main" val="3181365511"/>
                    </a:ext>
                  </a:extLst>
                </a:gridCol>
                <a:gridCol w="3536765">
                  <a:extLst>
                    <a:ext uri="{9D8B030D-6E8A-4147-A177-3AD203B41FA5}">
                      <a16:colId xmlns:a16="http://schemas.microsoft.com/office/drawing/2014/main" val="2835648225"/>
                    </a:ext>
                  </a:extLst>
                </a:gridCol>
                <a:gridCol w="2700237">
                  <a:extLst>
                    <a:ext uri="{9D8B030D-6E8A-4147-A177-3AD203B41FA5}">
                      <a16:colId xmlns:a16="http://schemas.microsoft.com/office/drawing/2014/main" val="3656231919"/>
                    </a:ext>
                  </a:extLst>
                </a:gridCol>
              </a:tblGrid>
              <a:tr h="616308">
                <a:tc>
                  <a:txBody>
                    <a:bodyPr/>
                    <a:lstStyle/>
                    <a:p>
                      <a:r>
                        <a:rPr lang="en-GB" sz="2800"/>
                        <a:t>Dates</a:t>
                      </a:r>
                    </a:p>
                  </a:txBody>
                  <a:tcPr marL="140070" marR="140070" marT="70035" marB="70035"/>
                </a:tc>
                <a:tc>
                  <a:txBody>
                    <a:bodyPr/>
                    <a:lstStyle/>
                    <a:p>
                      <a:r>
                        <a:rPr lang="en-GB" sz="2800" dirty="0"/>
                        <a:t>Sats Paper </a:t>
                      </a:r>
                    </a:p>
                  </a:txBody>
                  <a:tcPr marL="140070" marR="140070" marT="70035" marB="70035"/>
                </a:tc>
                <a:tc>
                  <a:txBody>
                    <a:bodyPr/>
                    <a:lstStyle/>
                    <a:p>
                      <a:r>
                        <a:rPr lang="en-GB" sz="2800"/>
                        <a:t>Length of time</a:t>
                      </a:r>
                    </a:p>
                  </a:txBody>
                  <a:tcPr marL="140070" marR="140070" marT="70035" marB="70035"/>
                </a:tc>
                <a:extLst>
                  <a:ext uri="{0D108BD9-81ED-4DB2-BD59-A6C34878D82A}">
                    <a16:rowId xmlns:a16="http://schemas.microsoft.com/office/drawing/2014/main" val="2358986385"/>
                  </a:ext>
                </a:extLst>
              </a:tr>
              <a:tr h="1036518">
                <a:tc>
                  <a:txBody>
                    <a:bodyPr/>
                    <a:lstStyle/>
                    <a:p>
                      <a:r>
                        <a:rPr lang="en-US" sz="2800" dirty="0"/>
                        <a:t>Monday 11</a:t>
                      </a:r>
                      <a:r>
                        <a:rPr lang="en-US" sz="2800" baseline="30000" dirty="0"/>
                        <a:t>th</a:t>
                      </a:r>
                      <a:r>
                        <a:rPr lang="en-US" sz="2800" dirty="0"/>
                        <a:t> May </a:t>
                      </a:r>
                      <a:endParaRPr lang="en-GB" sz="2800" dirty="0"/>
                    </a:p>
                  </a:txBody>
                  <a:tcPr marL="140070" marR="140070" marT="70035" marB="70035"/>
                </a:tc>
                <a:tc>
                  <a:txBody>
                    <a:bodyPr/>
                    <a:lstStyle/>
                    <a:p>
                      <a:r>
                        <a:rPr lang="en-GB" sz="2800"/>
                        <a:t>Grammar</a:t>
                      </a:r>
                      <a:r>
                        <a:rPr lang="en-GB" sz="2800" baseline="0"/>
                        <a:t> paper 1 </a:t>
                      </a:r>
                    </a:p>
                    <a:p>
                      <a:r>
                        <a:rPr lang="en-GB" sz="2800" baseline="0"/>
                        <a:t>Spelling</a:t>
                      </a:r>
                      <a:endParaRPr lang="en-GB" sz="2800"/>
                    </a:p>
                  </a:txBody>
                  <a:tcPr marL="140070" marR="140070" marT="70035" marB="70035"/>
                </a:tc>
                <a:tc>
                  <a:txBody>
                    <a:bodyPr/>
                    <a:lstStyle/>
                    <a:p>
                      <a:r>
                        <a:rPr lang="en-GB" sz="2800"/>
                        <a:t>45 minutes</a:t>
                      </a:r>
                    </a:p>
                    <a:p>
                      <a:r>
                        <a:rPr lang="en-GB" sz="2800"/>
                        <a:t>15 minutes</a:t>
                      </a:r>
                    </a:p>
                  </a:txBody>
                  <a:tcPr marL="140070" marR="140070" marT="70035" marB="70035"/>
                </a:tc>
                <a:extLst>
                  <a:ext uri="{0D108BD9-81ED-4DB2-BD59-A6C34878D82A}">
                    <a16:rowId xmlns:a16="http://schemas.microsoft.com/office/drawing/2014/main" val="917136167"/>
                  </a:ext>
                </a:extLst>
              </a:tr>
              <a:tr h="616308">
                <a:tc>
                  <a:txBody>
                    <a:bodyPr/>
                    <a:lstStyle/>
                    <a:p>
                      <a:r>
                        <a:rPr lang="en-US" sz="2800" dirty="0"/>
                        <a:t>Tuesday 12</a:t>
                      </a:r>
                      <a:r>
                        <a:rPr lang="en-US" sz="2800" baseline="30000" dirty="0"/>
                        <a:t>th</a:t>
                      </a:r>
                      <a:r>
                        <a:rPr lang="en-US" sz="2800" dirty="0"/>
                        <a:t> May</a:t>
                      </a:r>
                      <a:endParaRPr lang="en-GB" sz="2800" dirty="0"/>
                    </a:p>
                  </a:txBody>
                  <a:tcPr marL="140070" marR="140070" marT="70035" marB="70035"/>
                </a:tc>
                <a:tc>
                  <a:txBody>
                    <a:bodyPr/>
                    <a:lstStyle/>
                    <a:p>
                      <a:r>
                        <a:rPr lang="en-GB" sz="2800"/>
                        <a:t>Reading</a:t>
                      </a:r>
                    </a:p>
                  </a:txBody>
                  <a:tcPr marL="140070" marR="140070" marT="70035" marB="70035"/>
                </a:tc>
                <a:tc>
                  <a:txBody>
                    <a:bodyPr/>
                    <a:lstStyle/>
                    <a:p>
                      <a:r>
                        <a:rPr lang="en-GB" sz="2800"/>
                        <a:t>60 minutes</a:t>
                      </a:r>
                    </a:p>
                  </a:txBody>
                  <a:tcPr marL="140070" marR="140070" marT="70035" marB="70035"/>
                </a:tc>
                <a:extLst>
                  <a:ext uri="{0D108BD9-81ED-4DB2-BD59-A6C34878D82A}">
                    <a16:rowId xmlns:a16="http://schemas.microsoft.com/office/drawing/2014/main" val="2704781588"/>
                  </a:ext>
                </a:extLst>
              </a:tr>
              <a:tr h="1036518">
                <a:tc>
                  <a:txBody>
                    <a:bodyPr/>
                    <a:lstStyle/>
                    <a:p>
                      <a:r>
                        <a:rPr lang="en-US" sz="2800" dirty="0"/>
                        <a:t>Wednesday 13</a:t>
                      </a:r>
                      <a:r>
                        <a:rPr lang="en-US" sz="2800" baseline="30000" dirty="0"/>
                        <a:t>th</a:t>
                      </a:r>
                      <a:r>
                        <a:rPr lang="en-US" sz="2800" dirty="0"/>
                        <a:t> May</a:t>
                      </a:r>
                      <a:endParaRPr lang="en-GB" sz="2800" dirty="0"/>
                    </a:p>
                  </a:txBody>
                  <a:tcPr marL="140070" marR="140070" marT="70035" marB="70035"/>
                </a:tc>
                <a:tc>
                  <a:txBody>
                    <a:bodyPr/>
                    <a:lstStyle/>
                    <a:p>
                      <a:r>
                        <a:rPr lang="en-GB" sz="2800"/>
                        <a:t>Arithmetic</a:t>
                      </a:r>
                      <a:r>
                        <a:rPr lang="en-GB" sz="2800" baseline="0"/>
                        <a:t> paper </a:t>
                      </a:r>
                    </a:p>
                    <a:p>
                      <a:r>
                        <a:rPr lang="en-GB" sz="2800" baseline="0"/>
                        <a:t>Reasoning paper  1</a:t>
                      </a:r>
                      <a:endParaRPr lang="en-GB" sz="2800"/>
                    </a:p>
                  </a:txBody>
                  <a:tcPr marL="140070" marR="140070" marT="70035" marB="70035"/>
                </a:tc>
                <a:tc>
                  <a:txBody>
                    <a:bodyPr/>
                    <a:lstStyle/>
                    <a:p>
                      <a:r>
                        <a:rPr lang="en-GB" sz="2800"/>
                        <a:t>30 minutes</a:t>
                      </a:r>
                    </a:p>
                    <a:p>
                      <a:r>
                        <a:rPr lang="en-GB" sz="2800"/>
                        <a:t>40 minutes</a:t>
                      </a:r>
                    </a:p>
                  </a:txBody>
                  <a:tcPr marL="140070" marR="140070" marT="70035" marB="70035"/>
                </a:tc>
                <a:extLst>
                  <a:ext uri="{0D108BD9-81ED-4DB2-BD59-A6C34878D82A}">
                    <a16:rowId xmlns:a16="http://schemas.microsoft.com/office/drawing/2014/main" val="3932553507"/>
                  </a:ext>
                </a:extLst>
              </a:tr>
              <a:tr h="616308">
                <a:tc>
                  <a:txBody>
                    <a:bodyPr/>
                    <a:lstStyle/>
                    <a:p>
                      <a:r>
                        <a:rPr lang="en-US" sz="2800" dirty="0"/>
                        <a:t>Thursday 14</a:t>
                      </a:r>
                      <a:r>
                        <a:rPr lang="en-US" sz="2800" baseline="30000" dirty="0"/>
                        <a:t>th</a:t>
                      </a:r>
                      <a:r>
                        <a:rPr lang="en-US" sz="2800" dirty="0"/>
                        <a:t> May</a:t>
                      </a:r>
                      <a:endParaRPr lang="en-GB" sz="2800" dirty="0"/>
                    </a:p>
                  </a:txBody>
                  <a:tcPr marL="140070" marR="140070" marT="70035" marB="70035"/>
                </a:tc>
                <a:tc>
                  <a:txBody>
                    <a:bodyPr/>
                    <a:lstStyle/>
                    <a:p>
                      <a:r>
                        <a:rPr lang="en-GB" sz="2800"/>
                        <a:t>Reasoning paper 2</a:t>
                      </a:r>
                    </a:p>
                  </a:txBody>
                  <a:tcPr marL="140070" marR="140070" marT="70035" marB="70035"/>
                </a:tc>
                <a:tc>
                  <a:txBody>
                    <a:bodyPr/>
                    <a:lstStyle/>
                    <a:p>
                      <a:r>
                        <a:rPr lang="en-GB" sz="2800" dirty="0"/>
                        <a:t>40 minutes</a:t>
                      </a:r>
                    </a:p>
                  </a:txBody>
                  <a:tcPr marL="140070" marR="140070" marT="70035" marB="70035"/>
                </a:tc>
                <a:extLst>
                  <a:ext uri="{0D108BD9-81ED-4DB2-BD59-A6C34878D82A}">
                    <a16:rowId xmlns:a16="http://schemas.microsoft.com/office/drawing/2014/main" val="1764891279"/>
                  </a:ext>
                </a:extLst>
              </a:tr>
            </a:tbl>
          </a:graphicData>
        </a:graphic>
      </p:graphicFrame>
    </p:spTree>
    <p:extLst>
      <p:ext uri="{BB962C8B-B14F-4D97-AF65-F5344CB8AC3E}">
        <p14:creationId xmlns:p14="http://schemas.microsoft.com/office/powerpoint/2010/main" val="4278172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DDE9CD4-0E0A-4129-8689-A89C4E9A6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Light bulb on yellow background with sketched light beams and cord">
            <a:extLst>
              <a:ext uri="{FF2B5EF4-FFF2-40B4-BE49-F238E27FC236}">
                <a16:creationId xmlns:a16="http://schemas.microsoft.com/office/drawing/2014/main" id="{9EA24E2C-4C2A-075B-D9AE-57E690301C78}"/>
              </a:ext>
            </a:extLst>
          </p:cNvPr>
          <p:cNvPicPr>
            <a:picLocks noChangeAspect="1"/>
          </p:cNvPicPr>
          <p:nvPr/>
        </p:nvPicPr>
        <p:blipFill rotWithShape="1">
          <a:blip r:embed="rId2">
            <a:duotone>
              <a:schemeClr val="bg2">
                <a:shade val="45000"/>
                <a:satMod val="135000"/>
              </a:schemeClr>
              <a:prstClr val="white"/>
            </a:duotone>
            <a:alphaModFix amt="25000"/>
          </a:blip>
          <a:srcRect t="8537"/>
          <a:stretch>
            <a:fillRect/>
          </a:stretch>
        </p:blipFill>
        <p:spPr>
          <a:xfrm>
            <a:off x="1" y="10"/>
            <a:ext cx="12191999" cy="6857990"/>
          </a:xfrm>
          <a:prstGeom prst="rect">
            <a:avLst/>
          </a:prstGeom>
        </p:spPr>
      </p:pic>
      <p:grpSp>
        <p:nvGrpSpPr>
          <p:cNvPr id="19" name="Group 18">
            <a:extLst>
              <a:ext uri="{FF2B5EF4-FFF2-40B4-BE49-F238E27FC236}">
                <a16:creationId xmlns:a16="http://schemas.microsoft.com/office/drawing/2014/main" id="{85DB3CA2-FA66-42B9-90EF-394894352D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0" name="Straight Connector 19">
              <a:extLst>
                <a:ext uri="{FF2B5EF4-FFF2-40B4-BE49-F238E27FC236}">
                  <a16:creationId xmlns:a16="http://schemas.microsoft.com/office/drawing/2014/main" id="{2C8D0718-07C6-45A2-A743-BC64673C96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FAE7BCCE-817C-4933-A587-F1EF87D4B4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0E96C1E8-3E07-4AF1-BA61-7FB948F90A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a:extLst>
                <a:ext uri="{FF2B5EF4-FFF2-40B4-BE49-F238E27FC236}">
                  <a16:creationId xmlns:a16="http://schemas.microsoft.com/office/drawing/2014/main" id="{B3B592D1-4031-4144-A2DB-B2D8F8C73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a:extLst>
                <a:ext uri="{FF2B5EF4-FFF2-40B4-BE49-F238E27FC236}">
                  <a16:creationId xmlns:a16="http://schemas.microsoft.com/office/drawing/2014/main" id="{55CB28D4-D6D1-4DB7-B557-D5FF65237B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a:extLst>
                <a:ext uri="{FF2B5EF4-FFF2-40B4-BE49-F238E27FC236}">
                  <a16:creationId xmlns:a16="http://schemas.microsoft.com/office/drawing/2014/main" id="{F69D97D4-6031-4064-9BBA-2E96839A3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a:extLst>
                <a:ext uri="{FF2B5EF4-FFF2-40B4-BE49-F238E27FC236}">
                  <a16:creationId xmlns:a16="http://schemas.microsoft.com/office/drawing/2014/main" id="{BAF978AE-97B1-4224-A562-EBCE373A1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a:extLst>
                <a:ext uri="{FF2B5EF4-FFF2-40B4-BE49-F238E27FC236}">
                  <a16:creationId xmlns:a16="http://schemas.microsoft.com/office/drawing/2014/main" id="{3A18250B-41A2-4BA7-9E5C-679CF3AEFB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C8751ECC-5286-4332-9942-2D01B7135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5952A4A6-F619-458C-A026-6E5D6AF15D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DDB1D292-F7D9-462A-96C9-EF06F9D75B7C}"/>
              </a:ext>
            </a:extLst>
          </p:cNvPr>
          <p:cNvSpPr>
            <a:spLocks noGrp="1"/>
          </p:cNvSpPr>
          <p:nvPr>
            <p:ph type="title"/>
          </p:nvPr>
        </p:nvSpPr>
        <p:spPr>
          <a:xfrm>
            <a:off x="677334" y="609600"/>
            <a:ext cx="8596668" cy="1320800"/>
          </a:xfrm>
        </p:spPr>
        <p:txBody>
          <a:bodyPr>
            <a:normAutofit/>
          </a:bodyPr>
          <a:lstStyle/>
          <a:p>
            <a:pPr>
              <a:lnSpc>
                <a:spcPct val="90000"/>
              </a:lnSpc>
            </a:pPr>
            <a:r>
              <a:rPr lang="en-GB" sz="2800" b="1" dirty="0">
                <a:latin typeface="Arial" panose="020B0604020202020204" pitchFamily="34" charset="0"/>
                <a:cs typeface="Arial" panose="020B0604020202020204" pitchFamily="34" charset="0"/>
              </a:rPr>
              <a:t>How are the tests graded?</a:t>
            </a:r>
            <a:br>
              <a:rPr lang="en-GB" sz="2800" b="1" dirty="0">
                <a:latin typeface="Arial" panose="020B0604020202020204" pitchFamily="34" charset="0"/>
                <a:cs typeface="Arial" panose="020B0604020202020204" pitchFamily="34" charset="0"/>
              </a:rPr>
            </a:br>
            <a:br>
              <a:rPr lang="en-GB" sz="2800" b="1" dirty="0">
                <a:latin typeface="Arial" panose="020B0604020202020204" pitchFamily="34" charset="0"/>
                <a:cs typeface="Arial" panose="020B0604020202020204" pitchFamily="34" charset="0"/>
              </a:rPr>
            </a:br>
            <a:endParaRPr lang="en-GB"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4C9CE44-E8CF-4680-83AF-2D44A413252A}"/>
              </a:ext>
            </a:extLst>
          </p:cNvPr>
          <p:cNvSpPr>
            <a:spLocks noGrp="1"/>
          </p:cNvSpPr>
          <p:nvPr>
            <p:ph idx="1"/>
          </p:nvPr>
        </p:nvSpPr>
        <p:spPr>
          <a:xfrm>
            <a:off x="677334" y="2160589"/>
            <a:ext cx="8596668" cy="3880773"/>
          </a:xfrm>
        </p:spPr>
        <p:txBody>
          <a:bodyPr>
            <a:normAutofit/>
          </a:bodyPr>
          <a:lstStyle/>
          <a:p>
            <a:pPr>
              <a:lnSpc>
                <a:spcPct val="90000"/>
              </a:lnSpc>
            </a:pPr>
            <a:r>
              <a:rPr lang="en-GB" dirty="0"/>
              <a:t>The marked tests will provide the following information:</a:t>
            </a:r>
            <a:br>
              <a:rPr lang="en-GB" dirty="0"/>
            </a:br>
            <a:r>
              <a:rPr lang="en-GB" dirty="0"/>
              <a:t>- A raw score (i.e. number of marks)</a:t>
            </a:r>
            <a:br>
              <a:rPr lang="en-GB" dirty="0"/>
            </a:br>
            <a:r>
              <a:rPr lang="en-GB" dirty="0"/>
              <a:t>- A scaled score (see below)</a:t>
            </a:r>
            <a:br>
              <a:rPr lang="en-GB" dirty="0"/>
            </a:br>
            <a:r>
              <a:rPr lang="en-GB" dirty="0"/>
              <a:t>- An indication of whether the national standard has been met.</a:t>
            </a:r>
          </a:p>
          <a:p>
            <a:pPr>
              <a:lnSpc>
                <a:spcPct val="90000"/>
              </a:lnSpc>
            </a:pPr>
            <a:r>
              <a:rPr lang="en-GB" dirty="0"/>
              <a:t>In scaled scores, a score of 100 represents the national standard. The lowest is 80 and the highest is 120.</a:t>
            </a:r>
          </a:p>
          <a:p>
            <a:pPr>
              <a:lnSpc>
                <a:spcPct val="90000"/>
              </a:lnSpc>
            </a:pPr>
            <a:r>
              <a:rPr lang="en-GB" dirty="0"/>
              <a:t>After each test is marked, it will be converted into a scaled score and that will show whether a pupil is working at the national standard, or above or below it.</a:t>
            </a:r>
          </a:p>
          <a:p>
            <a:pPr>
              <a:lnSpc>
                <a:spcPct val="90000"/>
              </a:lnSpc>
            </a:pPr>
            <a:r>
              <a:rPr lang="en-GB" dirty="0"/>
              <a:t>A pupil will need to achieve a scaled score of 100 to show that they have met the national standard on the test.</a:t>
            </a:r>
          </a:p>
          <a:p>
            <a:pPr>
              <a:lnSpc>
                <a:spcPct val="90000"/>
              </a:lnSpc>
            </a:pPr>
            <a:r>
              <a:rPr lang="en-GB" dirty="0"/>
              <a:t>Higher attaining pupils should expect a scaled score of above 110 to 120 which would indicate the pupil is working above the expected standard.</a:t>
            </a:r>
          </a:p>
          <a:p>
            <a:pPr>
              <a:lnSpc>
                <a:spcPct val="90000"/>
              </a:lnSpc>
            </a:pPr>
            <a:endParaRPr lang="en-GB" dirty="0"/>
          </a:p>
        </p:txBody>
      </p:sp>
    </p:spTree>
    <p:extLst>
      <p:ext uri="{BB962C8B-B14F-4D97-AF65-F5344CB8AC3E}">
        <p14:creationId xmlns:p14="http://schemas.microsoft.com/office/powerpoint/2010/main" val="273844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77334" y="1253067"/>
            <a:ext cx="6155266" cy="4351866"/>
          </a:xfrm>
        </p:spPr>
        <p:txBody>
          <a:bodyPr anchor="ctr">
            <a:normAutofit/>
          </a:bodyPr>
          <a:lstStyle/>
          <a:p>
            <a:pPr marL="0" indent="0">
              <a:buNone/>
            </a:pPr>
            <a:r>
              <a:rPr lang="en-GB" dirty="0"/>
              <a:t>Some children, if they meet the requirement will be able to have extra support. This could consist of:</a:t>
            </a:r>
          </a:p>
          <a:p>
            <a:pPr marL="0" indent="0">
              <a:buNone/>
            </a:pPr>
            <a:r>
              <a:rPr lang="en-GB" dirty="0"/>
              <a:t>Extra time – up to 25% of the time given</a:t>
            </a:r>
          </a:p>
          <a:p>
            <a:pPr marL="0" indent="0">
              <a:buNone/>
            </a:pPr>
            <a:r>
              <a:rPr lang="en-GB" dirty="0"/>
              <a:t>Reader</a:t>
            </a:r>
          </a:p>
          <a:p>
            <a:pPr marL="0" indent="0">
              <a:buNone/>
            </a:pPr>
            <a:r>
              <a:rPr lang="en-GB" dirty="0"/>
              <a:t>Scribe</a:t>
            </a:r>
          </a:p>
          <a:p>
            <a:pPr marL="0" indent="0">
              <a:buNone/>
            </a:pPr>
            <a:r>
              <a:rPr lang="en-GB" dirty="0"/>
              <a:t>Rest breaks </a:t>
            </a:r>
          </a:p>
          <a:p>
            <a:pPr marL="0" indent="0">
              <a:buNone/>
            </a:pPr>
            <a:r>
              <a:rPr lang="en-GB" dirty="0"/>
              <a:t>Test modified e.g. printed on different coloured paper.</a:t>
            </a:r>
          </a:p>
          <a:p>
            <a:pPr marL="0" indent="0">
              <a:buNone/>
            </a:pPr>
            <a:r>
              <a:rPr lang="en-GB" dirty="0"/>
              <a:t>Prompts </a:t>
            </a:r>
          </a:p>
          <a:p>
            <a:pPr marL="0" indent="0">
              <a:buNone/>
            </a:pPr>
            <a:endParaRPr lang="en-GB" dirty="0"/>
          </a:p>
          <a:p>
            <a:pPr marL="0" indent="0">
              <a:buNone/>
            </a:pPr>
            <a:r>
              <a:rPr lang="en-GB" dirty="0"/>
              <a:t>You will be informed if this affects your child.</a:t>
            </a:r>
          </a:p>
          <a:p>
            <a:pPr marL="0" indent="0">
              <a:buNone/>
            </a:pPr>
            <a:endParaRPr lang="en-GB" dirty="0"/>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7829658" y="1253067"/>
            <a:ext cx="3371742" cy="4351866"/>
          </a:xfrm>
        </p:spPr>
        <p:txBody>
          <a:bodyPr anchor="ctr">
            <a:normAutofit/>
          </a:bodyPr>
          <a:lstStyle/>
          <a:p>
            <a:r>
              <a:rPr lang="en-GB">
                <a:solidFill>
                  <a:schemeClr val="bg1"/>
                </a:solidFill>
                <a:latin typeface="Arial" panose="020B0604020202020204" pitchFamily="34" charset="0"/>
                <a:cs typeface="Arial" panose="020B0604020202020204" pitchFamily="34" charset="0"/>
              </a:rPr>
              <a:t>Support in SATS</a:t>
            </a:r>
          </a:p>
        </p:txBody>
      </p:sp>
    </p:spTree>
    <p:extLst>
      <p:ext uri="{BB962C8B-B14F-4D97-AF65-F5344CB8AC3E}">
        <p14:creationId xmlns:p14="http://schemas.microsoft.com/office/powerpoint/2010/main" val="1342577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62"/>
        <p:cNvGrpSpPr/>
        <p:nvPr/>
      </p:nvGrpSpPr>
      <p:grpSpPr>
        <a:xfrm>
          <a:off x="0" y="0"/>
          <a:ext cx="0" cy="0"/>
          <a:chOff x="0" y="0"/>
          <a:chExt cx="0" cy="0"/>
        </a:xfrm>
      </p:grpSpPr>
      <p:grpSp>
        <p:nvGrpSpPr>
          <p:cNvPr id="71" name="Group 70">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4" name="Straight Connector 103">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4"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5"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6" name="Isosceles Triangle 75">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8"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9"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0" name="Isosceles Triangle 79">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1" name="Isosceles Triangle 80">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83" name="Rectangle 82">
            <a:extLst>
              <a:ext uri="{FF2B5EF4-FFF2-40B4-BE49-F238E27FC236}">
                <a16:creationId xmlns:a16="http://schemas.microsoft.com/office/drawing/2014/main" id="{D94A7024-D948-494D-8920-BBA2DA07D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descr="Calendar">
            <a:extLst>
              <a:ext uri="{FF2B5EF4-FFF2-40B4-BE49-F238E27FC236}">
                <a16:creationId xmlns:a16="http://schemas.microsoft.com/office/drawing/2014/main" id="{53957787-E5D9-4C90-4A44-BD33FC71C6FF}"/>
              </a:ext>
            </a:extLst>
          </p:cNvPr>
          <p:cNvPicPr>
            <a:picLocks noChangeAspect="1"/>
          </p:cNvPicPr>
          <p:nvPr/>
        </p:nvPicPr>
        <p:blipFill>
          <a:blip r:embed="rId3">
            <a:duotone>
              <a:prstClr val="black"/>
              <a:schemeClr val="tx2">
                <a:tint val="45000"/>
                <a:satMod val="400000"/>
              </a:schemeClr>
            </a:duotone>
            <a:alphaModFix amt="40000"/>
          </a:blip>
          <a:srcRect t="15730"/>
          <a:stretch>
            <a:fillRect/>
          </a:stretch>
        </p:blipFill>
        <p:spPr>
          <a:xfrm>
            <a:off x="20" y="10"/>
            <a:ext cx="12191980" cy="6857990"/>
          </a:xfrm>
          <a:prstGeom prst="rect">
            <a:avLst/>
          </a:prstGeom>
        </p:spPr>
      </p:pic>
      <p:sp>
        <p:nvSpPr>
          <p:cNvPr id="63" name="Google Shape;63;p6"/>
          <p:cNvSpPr txBox="1">
            <a:spLocks noGrp="1"/>
          </p:cNvSpPr>
          <p:nvPr>
            <p:ph type="title"/>
          </p:nvPr>
        </p:nvSpPr>
        <p:spPr>
          <a:xfrm>
            <a:off x="677334" y="609600"/>
            <a:ext cx="8596668" cy="1320800"/>
          </a:xfrm>
          <a:prstGeom prst="rect">
            <a:avLst/>
          </a:prstGeom>
        </p:spPr>
        <p:txBody>
          <a:bodyPr spcFirstLastPara="1" vert="horz" lIns="91440" tIns="45720" rIns="91440" bIns="45720" rtlCol="0" anchor="t" anchorCtr="0">
            <a:normAutofit/>
          </a:bodyPr>
          <a:lstStyle/>
          <a:p>
            <a:pPr>
              <a:spcBef>
                <a:spcPct val="0"/>
              </a:spcBef>
            </a:pPr>
            <a:r>
              <a:rPr lang="en-US" sz="3600">
                <a:latin typeface="+mj-lt"/>
                <a:ea typeface="+mj-ea"/>
                <a:cs typeface="+mj-cs"/>
              </a:rPr>
              <a:t>Grammar, Punctuation and Spelling: Monday 11</a:t>
            </a:r>
            <a:r>
              <a:rPr lang="en-US" sz="3600" baseline="30000">
                <a:latin typeface="+mj-lt"/>
                <a:ea typeface="+mj-ea"/>
                <a:cs typeface="+mj-cs"/>
              </a:rPr>
              <a:t>th</a:t>
            </a:r>
            <a:r>
              <a:rPr lang="en-US" sz="3600">
                <a:latin typeface="+mj-lt"/>
                <a:ea typeface="+mj-ea"/>
                <a:cs typeface="+mj-cs"/>
              </a:rPr>
              <a:t> May</a:t>
            </a:r>
          </a:p>
        </p:txBody>
      </p:sp>
      <p:sp>
        <p:nvSpPr>
          <p:cNvPr id="64" name="Google Shape;64;p6"/>
          <p:cNvSpPr txBox="1">
            <a:spLocks noGrp="1"/>
          </p:cNvSpPr>
          <p:nvPr>
            <p:ph type="body" idx="1"/>
          </p:nvPr>
        </p:nvSpPr>
        <p:spPr>
          <a:xfrm>
            <a:off x="677334" y="2160589"/>
            <a:ext cx="8596668" cy="3880773"/>
          </a:xfrm>
          <a:prstGeom prst="rect">
            <a:avLst/>
          </a:prstGeom>
        </p:spPr>
        <p:txBody>
          <a:bodyPr spcFirstLastPara="1" vert="horz" lIns="91440" tIns="45720" rIns="91440" bIns="45720" rtlCol="0" anchorCtr="0">
            <a:normAutofit/>
          </a:bodyPr>
          <a:lstStyle/>
          <a:p>
            <a:pPr marL="152396" indent="0">
              <a:lnSpc>
                <a:spcPct val="105000"/>
              </a:lnSpc>
              <a:spcBef>
                <a:spcPts val="1000"/>
              </a:spcBef>
              <a:buSzPct val="80000"/>
              <a:buFont typeface="Wingdings 3" charset="2"/>
              <a:buChar char=""/>
            </a:pPr>
            <a:r>
              <a:rPr lang="en-US">
                <a:solidFill>
                  <a:srgbClr val="FFFFFF"/>
                </a:solidFill>
                <a:latin typeface="+mn-lt"/>
                <a:ea typeface="+mn-ea"/>
                <a:cs typeface="+mn-cs"/>
              </a:rPr>
              <a:t>Grammar, punctuation and spelling consists of two papers.</a:t>
            </a:r>
          </a:p>
          <a:p>
            <a:pPr marL="152396" indent="0">
              <a:lnSpc>
                <a:spcPct val="105000"/>
              </a:lnSpc>
              <a:spcBef>
                <a:spcPts val="1000"/>
              </a:spcBef>
              <a:buSzPct val="80000"/>
              <a:buFont typeface="Wingdings 3" charset="2"/>
              <a:buChar char=""/>
            </a:pPr>
            <a:endParaRPr lang="en-US">
              <a:solidFill>
                <a:srgbClr val="FFFFFF"/>
              </a:solidFill>
              <a:latin typeface="+mn-lt"/>
              <a:ea typeface="+mn-ea"/>
              <a:cs typeface="+mn-cs"/>
            </a:endParaRPr>
          </a:p>
          <a:p>
            <a:pPr>
              <a:lnSpc>
                <a:spcPct val="105000"/>
              </a:lnSpc>
              <a:spcBef>
                <a:spcPts val="1000"/>
              </a:spcBef>
              <a:buSzPct val="80000"/>
              <a:buFont typeface="Wingdings 3" charset="2"/>
              <a:buChar char=""/>
            </a:pPr>
            <a:r>
              <a:rPr lang="en-US">
                <a:solidFill>
                  <a:srgbClr val="FFFFFF"/>
                </a:solidFill>
                <a:latin typeface="+mn-lt"/>
                <a:ea typeface="+mn-ea"/>
                <a:cs typeface="+mn-cs"/>
              </a:rPr>
              <a:t>Paper 1 focuses on all three elements (grammar, punctuation and spelling or GPS). The paper lasts for 45 minutes. </a:t>
            </a:r>
          </a:p>
          <a:p>
            <a:pPr indent="-304792">
              <a:lnSpc>
                <a:spcPct val="105000"/>
              </a:lnSpc>
              <a:spcBef>
                <a:spcPts val="1000"/>
              </a:spcBef>
              <a:buSzPct val="80000"/>
              <a:buFont typeface="Wingdings 3" charset="2"/>
              <a:buChar char=""/>
            </a:pPr>
            <a:endParaRPr lang="en-US">
              <a:solidFill>
                <a:srgbClr val="FFFFFF"/>
              </a:solidFill>
              <a:latin typeface="+mn-lt"/>
              <a:ea typeface="+mn-ea"/>
              <a:cs typeface="+mn-cs"/>
            </a:endParaRPr>
          </a:p>
          <a:p>
            <a:pPr>
              <a:lnSpc>
                <a:spcPct val="105000"/>
              </a:lnSpc>
              <a:spcBef>
                <a:spcPts val="1000"/>
              </a:spcBef>
              <a:buSzPct val="80000"/>
              <a:buFont typeface="Wingdings 3" charset="2"/>
              <a:buChar char=""/>
            </a:pPr>
            <a:r>
              <a:rPr lang="en-US">
                <a:solidFill>
                  <a:srgbClr val="FFFFFF"/>
                </a:solidFill>
                <a:latin typeface="+mn-lt"/>
                <a:ea typeface="+mn-ea"/>
                <a:cs typeface="+mn-cs"/>
              </a:rPr>
              <a:t>Paper 2 consists of a spelling test only. It should take approximately 15 minutes, although this is not a set amount of time (pupils should be given as much time as they need to complete the test).</a:t>
            </a:r>
          </a:p>
        </p:txBody>
      </p:sp>
      <p:sp>
        <p:nvSpPr>
          <p:cNvPr id="65" name="Google Shape;65;p6"/>
          <p:cNvSpPr txBox="1">
            <a:spLocks noGrp="1"/>
          </p:cNvSpPr>
          <p:nvPr>
            <p:ph type="sldNum" idx="12"/>
          </p:nvPr>
        </p:nvSpPr>
        <p:spPr>
          <a:xfrm>
            <a:off x="8590663" y="6041362"/>
            <a:ext cx="683339" cy="365125"/>
          </a:xfrm>
          <a:prstGeom prst="rect">
            <a:avLst/>
          </a:prstGeom>
        </p:spPr>
        <p:txBody>
          <a:bodyPr spcFirstLastPara="1" vert="horz" lIns="91440" tIns="45720" rIns="91440" bIns="45720" rtlCol="0" anchor="ctr" anchorCtr="0">
            <a:normAutofit/>
          </a:bodyPr>
          <a:lstStyle/>
          <a:p>
            <a:pPr defTabSz="914400">
              <a:spcAft>
                <a:spcPts val="600"/>
              </a:spcAft>
            </a:pPr>
            <a:fld id="{00000000-1234-1234-1234-123412341234}" type="slidenum">
              <a:rPr lang="en-US" sz="900">
                <a:solidFill>
                  <a:schemeClr val="accent1"/>
                </a:solidFill>
                <a:latin typeface="+mn-lt"/>
                <a:ea typeface="+mn-ea"/>
                <a:cs typeface="+mn-cs"/>
              </a:rPr>
              <a:pPr defTabSz="914400">
                <a:spcAft>
                  <a:spcPts val="600"/>
                </a:spcAft>
              </a:pPr>
              <a:t>7</a:t>
            </a:fld>
            <a:endParaRPr lang="en-US" sz="900">
              <a:solidFill>
                <a:schemeClr val="accent1"/>
              </a:solidFill>
              <a:latin typeface="+mn-lt"/>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69"/>
        <p:cNvGrpSpPr/>
        <p:nvPr/>
      </p:nvGrpSpPr>
      <p:grpSpPr>
        <a:xfrm>
          <a:off x="0" y="0"/>
          <a:ext cx="0" cy="0"/>
          <a:chOff x="0" y="0"/>
          <a:chExt cx="0" cy="0"/>
        </a:xfrm>
      </p:grpSpPr>
      <p:grpSp>
        <p:nvGrpSpPr>
          <p:cNvPr id="78" name="Group 77">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9" name="Straight Connector 78">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0" name="Straight Connector 79">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1"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2"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3" name="Isosceles Triangle 82">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4"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5"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6"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7" name="Isosceles Triangle 86">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8" name="Isosceles Triangle 87">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70" name="Google Shape;70;p7"/>
          <p:cNvSpPr txBox="1">
            <a:spLocks noGrp="1"/>
          </p:cNvSpPr>
          <p:nvPr>
            <p:ph type="title"/>
          </p:nvPr>
        </p:nvSpPr>
        <p:spPr>
          <a:xfrm>
            <a:off x="2726786" y="198967"/>
            <a:ext cx="7644879" cy="1320800"/>
          </a:xfrm>
          <a:prstGeom prst="rect">
            <a:avLst/>
          </a:prstGeom>
        </p:spPr>
        <p:txBody>
          <a:bodyPr spcFirstLastPara="1" vert="horz" lIns="91440" tIns="45720" rIns="91440" bIns="45720" rtlCol="0" anchor="t" anchorCtr="0">
            <a:normAutofit/>
          </a:bodyPr>
          <a:lstStyle/>
          <a:p>
            <a:pPr>
              <a:spcBef>
                <a:spcPct val="0"/>
              </a:spcBef>
            </a:pPr>
            <a:r>
              <a:rPr lang="en-US" sz="3600" dirty="0">
                <a:latin typeface="+mj-lt"/>
                <a:ea typeface="+mj-ea"/>
                <a:cs typeface="+mj-cs"/>
              </a:rPr>
              <a:t>Grammar, Punctuation and Spelling: Paper 1 (GPS)</a:t>
            </a:r>
          </a:p>
        </p:txBody>
      </p:sp>
      <p:pic>
        <p:nvPicPr>
          <p:cNvPr id="74" name="Picture 73" descr="Sticky notes on a wall">
            <a:extLst>
              <a:ext uri="{FF2B5EF4-FFF2-40B4-BE49-F238E27FC236}">
                <a16:creationId xmlns:a16="http://schemas.microsoft.com/office/drawing/2014/main" id="{1525EC8C-0717-AB3C-DBCF-57A85051B61C}"/>
              </a:ext>
            </a:extLst>
          </p:cNvPr>
          <p:cNvPicPr>
            <a:picLocks noChangeAspect="1"/>
          </p:cNvPicPr>
          <p:nvPr/>
        </p:nvPicPr>
        <p:blipFill>
          <a:blip r:embed="rId3"/>
          <a:srcRect l="39493" r="32739" b="-2"/>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90" name="Isosceles Triangle 89">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1" name="Google Shape;71;p7"/>
          <p:cNvSpPr txBox="1">
            <a:spLocks noGrp="1"/>
          </p:cNvSpPr>
          <p:nvPr>
            <p:ph type="body" idx="1"/>
          </p:nvPr>
        </p:nvSpPr>
        <p:spPr>
          <a:xfrm>
            <a:off x="2849561" y="1740665"/>
            <a:ext cx="8409677" cy="4300697"/>
          </a:xfrm>
          <a:prstGeom prst="rect">
            <a:avLst/>
          </a:prstGeom>
        </p:spPr>
        <p:txBody>
          <a:bodyPr spcFirstLastPara="1" vert="horz" lIns="91440" tIns="45720" rIns="91440" bIns="45720" rtlCol="0" anchorCtr="0">
            <a:normAutofit lnSpcReduction="10000"/>
          </a:bodyPr>
          <a:lstStyle/>
          <a:p>
            <a:pPr marL="152396" indent="0">
              <a:lnSpc>
                <a:spcPct val="110000"/>
              </a:lnSpc>
              <a:buSzPct val="80000"/>
              <a:buFont typeface="Wingdings 3" charset="2"/>
              <a:buChar char=""/>
            </a:pPr>
            <a:r>
              <a:rPr lang="en-US" sz="1800" dirty="0">
                <a:solidFill>
                  <a:schemeClr val="tx1">
                    <a:lumMod val="75000"/>
                    <a:lumOff val="25000"/>
                  </a:schemeClr>
                </a:solidFill>
                <a:latin typeface="+mn-lt"/>
                <a:ea typeface="+mn-ea"/>
                <a:cs typeface="+mn-cs"/>
              </a:rPr>
              <a:t>The children will have been working hard with their class teacher on developing and securing their knowledge of the technical vocabulary needed in this test.</a:t>
            </a:r>
          </a:p>
          <a:p>
            <a:pPr marL="152396" indent="0">
              <a:lnSpc>
                <a:spcPct val="110000"/>
              </a:lnSpc>
              <a:buSzPct val="80000"/>
              <a:buFont typeface="Wingdings 3" charset="2"/>
              <a:buChar char=""/>
            </a:pPr>
            <a:endParaRPr lang="en-US" sz="1800" dirty="0">
              <a:solidFill>
                <a:schemeClr val="tx1">
                  <a:lumMod val="75000"/>
                  <a:lumOff val="25000"/>
                </a:schemeClr>
              </a:solidFill>
              <a:latin typeface="+mn-lt"/>
              <a:ea typeface="+mn-ea"/>
              <a:cs typeface="+mn-cs"/>
            </a:endParaRPr>
          </a:p>
          <a:p>
            <a:pPr marL="152396" indent="0">
              <a:lnSpc>
                <a:spcPct val="110000"/>
              </a:lnSpc>
              <a:buSzPct val="80000"/>
              <a:buFont typeface="Wingdings 3" charset="2"/>
              <a:buChar char=""/>
            </a:pPr>
            <a:r>
              <a:rPr lang="en-US" sz="1800" dirty="0">
                <a:solidFill>
                  <a:schemeClr val="tx1">
                    <a:lumMod val="75000"/>
                    <a:lumOff val="25000"/>
                  </a:schemeClr>
                </a:solidFill>
                <a:latin typeface="+mn-lt"/>
                <a:ea typeface="+mn-ea"/>
                <a:cs typeface="+mn-cs"/>
              </a:rPr>
              <a:t>This test focuses on:</a:t>
            </a:r>
          </a:p>
          <a:p>
            <a:pPr>
              <a:lnSpc>
                <a:spcPct val="110000"/>
              </a:lnSpc>
              <a:buSzPct val="80000"/>
              <a:buFont typeface="Wingdings 3" charset="2"/>
              <a:buChar char=""/>
            </a:pPr>
            <a:r>
              <a:rPr lang="en-US" sz="1800" dirty="0">
                <a:solidFill>
                  <a:schemeClr val="tx1">
                    <a:lumMod val="75000"/>
                    <a:lumOff val="25000"/>
                  </a:schemeClr>
                </a:solidFill>
                <a:latin typeface="+mn-lt"/>
                <a:ea typeface="+mn-ea"/>
                <a:cs typeface="+mn-cs"/>
                <a:sym typeface="Arial"/>
              </a:rPr>
              <a:t>Grammatical terms/ word classes;</a:t>
            </a:r>
            <a:endParaRPr lang="en-US" sz="1800" dirty="0">
              <a:solidFill>
                <a:schemeClr val="tx1">
                  <a:lumMod val="75000"/>
                  <a:lumOff val="25000"/>
                </a:schemeClr>
              </a:solidFill>
              <a:latin typeface="+mn-lt"/>
              <a:ea typeface="+mn-ea"/>
              <a:cs typeface="+mn-cs"/>
            </a:endParaRPr>
          </a:p>
          <a:p>
            <a:pPr>
              <a:lnSpc>
                <a:spcPct val="110000"/>
              </a:lnSpc>
              <a:buSzPct val="80000"/>
              <a:buFont typeface="Wingdings 3" charset="2"/>
              <a:buChar char=""/>
            </a:pPr>
            <a:r>
              <a:rPr lang="en-US" sz="1800" dirty="0">
                <a:solidFill>
                  <a:schemeClr val="tx1">
                    <a:lumMod val="75000"/>
                    <a:lumOff val="25000"/>
                  </a:schemeClr>
                </a:solidFill>
                <a:latin typeface="+mn-lt"/>
                <a:ea typeface="+mn-ea"/>
                <a:cs typeface="+mn-cs"/>
              </a:rPr>
              <a:t>Functions of sentences;</a:t>
            </a:r>
          </a:p>
          <a:p>
            <a:pPr>
              <a:lnSpc>
                <a:spcPct val="110000"/>
              </a:lnSpc>
              <a:buSzPct val="80000"/>
              <a:buFont typeface="Wingdings 3" charset="2"/>
              <a:buChar char=""/>
            </a:pPr>
            <a:r>
              <a:rPr lang="en-US" sz="1800" dirty="0">
                <a:solidFill>
                  <a:schemeClr val="tx1">
                    <a:lumMod val="75000"/>
                    <a:lumOff val="25000"/>
                  </a:schemeClr>
                </a:solidFill>
                <a:latin typeface="+mn-lt"/>
                <a:ea typeface="+mn-ea"/>
                <a:cs typeface="+mn-cs"/>
                <a:sym typeface="Arial"/>
              </a:rPr>
              <a:t>Combining words, phrases and clauses;</a:t>
            </a:r>
            <a:endParaRPr lang="en-US" sz="1800" dirty="0">
              <a:solidFill>
                <a:schemeClr val="tx1">
                  <a:lumMod val="75000"/>
                  <a:lumOff val="25000"/>
                </a:schemeClr>
              </a:solidFill>
              <a:latin typeface="+mn-lt"/>
              <a:ea typeface="+mn-ea"/>
              <a:cs typeface="+mn-cs"/>
            </a:endParaRPr>
          </a:p>
          <a:p>
            <a:pPr>
              <a:lnSpc>
                <a:spcPct val="110000"/>
              </a:lnSpc>
              <a:buSzPct val="80000"/>
              <a:buFont typeface="Wingdings 3" charset="2"/>
              <a:buChar char=""/>
            </a:pPr>
            <a:r>
              <a:rPr lang="en-US" sz="1800" dirty="0">
                <a:solidFill>
                  <a:schemeClr val="tx1">
                    <a:lumMod val="75000"/>
                    <a:lumOff val="25000"/>
                  </a:schemeClr>
                </a:solidFill>
                <a:latin typeface="+mn-lt"/>
                <a:ea typeface="+mn-ea"/>
                <a:cs typeface="+mn-cs"/>
              </a:rPr>
              <a:t>Verb forms, tenses and consistency;</a:t>
            </a:r>
          </a:p>
          <a:p>
            <a:pPr>
              <a:lnSpc>
                <a:spcPct val="110000"/>
              </a:lnSpc>
              <a:buSzPct val="80000"/>
              <a:buFont typeface="Wingdings 3" charset="2"/>
              <a:buChar char=""/>
            </a:pPr>
            <a:r>
              <a:rPr lang="en-US" sz="1800" dirty="0">
                <a:solidFill>
                  <a:schemeClr val="tx1">
                    <a:lumMod val="75000"/>
                    <a:lumOff val="25000"/>
                  </a:schemeClr>
                </a:solidFill>
                <a:latin typeface="+mn-lt"/>
                <a:ea typeface="+mn-ea"/>
                <a:cs typeface="+mn-cs"/>
              </a:rPr>
              <a:t>Punctuation;</a:t>
            </a:r>
          </a:p>
          <a:p>
            <a:pPr>
              <a:lnSpc>
                <a:spcPct val="110000"/>
              </a:lnSpc>
              <a:buSzPct val="80000"/>
              <a:buFont typeface="Wingdings 3" charset="2"/>
              <a:buChar char=""/>
            </a:pPr>
            <a:r>
              <a:rPr lang="en-US" sz="1800" dirty="0">
                <a:solidFill>
                  <a:schemeClr val="tx1">
                    <a:lumMod val="75000"/>
                    <a:lumOff val="25000"/>
                  </a:schemeClr>
                </a:solidFill>
                <a:latin typeface="+mn-lt"/>
                <a:ea typeface="+mn-ea"/>
                <a:cs typeface="+mn-cs"/>
                <a:sym typeface="Arial"/>
              </a:rPr>
              <a:t>Vocabulary;</a:t>
            </a:r>
            <a:endParaRPr lang="en-US" sz="1800" dirty="0">
              <a:solidFill>
                <a:schemeClr val="tx1">
                  <a:lumMod val="75000"/>
                  <a:lumOff val="25000"/>
                </a:schemeClr>
              </a:solidFill>
              <a:latin typeface="+mn-lt"/>
              <a:ea typeface="+mn-ea"/>
              <a:cs typeface="+mn-cs"/>
            </a:endParaRPr>
          </a:p>
          <a:p>
            <a:pPr>
              <a:lnSpc>
                <a:spcPct val="110000"/>
              </a:lnSpc>
              <a:buSzPct val="80000"/>
              <a:buFont typeface="Wingdings 3" charset="2"/>
              <a:buChar char=""/>
            </a:pPr>
            <a:r>
              <a:rPr lang="en-US" sz="1800" dirty="0">
                <a:solidFill>
                  <a:schemeClr val="tx1">
                    <a:lumMod val="75000"/>
                    <a:lumOff val="25000"/>
                  </a:schemeClr>
                </a:solidFill>
                <a:latin typeface="+mn-lt"/>
                <a:ea typeface="+mn-ea"/>
                <a:cs typeface="+mn-cs"/>
                <a:sym typeface="Arial"/>
              </a:rPr>
              <a:t>Standard English and formality.</a:t>
            </a:r>
            <a:endParaRPr lang="en-US" sz="1800" dirty="0">
              <a:solidFill>
                <a:schemeClr val="tx1">
                  <a:lumMod val="75000"/>
                  <a:lumOff val="25000"/>
                </a:schemeClr>
              </a:solidFill>
              <a:latin typeface="+mn-lt"/>
              <a:ea typeface="+mn-ea"/>
              <a:cs typeface="+mn-cs"/>
            </a:endParaRPr>
          </a:p>
          <a:p>
            <a:pPr marL="152396" indent="0">
              <a:lnSpc>
                <a:spcPct val="110000"/>
              </a:lnSpc>
              <a:buSzPct val="80000"/>
              <a:buFont typeface="Wingdings 3" charset="2"/>
              <a:buChar char=""/>
            </a:pPr>
            <a:endParaRPr lang="en-US" sz="1800" dirty="0">
              <a:solidFill>
                <a:schemeClr val="tx1">
                  <a:lumMod val="75000"/>
                  <a:lumOff val="25000"/>
                </a:schemeClr>
              </a:solidFill>
              <a:latin typeface="+mn-lt"/>
              <a:ea typeface="+mn-ea"/>
              <a:cs typeface="+mn-cs"/>
            </a:endParaRPr>
          </a:p>
          <a:p>
            <a:pPr marL="152396" indent="0">
              <a:lnSpc>
                <a:spcPct val="110000"/>
              </a:lnSpc>
              <a:buSzPct val="80000"/>
              <a:buFont typeface="Wingdings 3" charset="2"/>
              <a:buChar char=""/>
            </a:pPr>
            <a:r>
              <a:rPr lang="en-US" sz="1800" dirty="0">
                <a:solidFill>
                  <a:schemeClr val="tx1">
                    <a:lumMod val="75000"/>
                    <a:lumOff val="25000"/>
                  </a:schemeClr>
                </a:solidFill>
                <a:latin typeface="+mn-lt"/>
                <a:ea typeface="+mn-ea"/>
                <a:cs typeface="+mn-cs"/>
              </a:rPr>
              <a:t>This test requires a range of answer types but does not require longer formal answers. </a:t>
            </a:r>
            <a:endParaRPr lang="en-US" sz="1400" dirty="0">
              <a:solidFill>
                <a:schemeClr val="tx1">
                  <a:lumMod val="75000"/>
                  <a:lumOff val="25000"/>
                </a:schemeClr>
              </a:solidFill>
              <a:latin typeface="+mn-lt"/>
              <a:ea typeface="+mn-ea"/>
              <a:cs typeface="+mn-cs"/>
            </a:endParaRPr>
          </a:p>
        </p:txBody>
      </p:sp>
      <p:sp>
        <p:nvSpPr>
          <p:cNvPr id="72" name="Google Shape;72;p7"/>
          <p:cNvSpPr txBox="1">
            <a:spLocks noGrp="1"/>
          </p:cNvSpPr>
          <p:nvPr>
            <p:ph type="sldNum" idx="12"/>
          </p:nvPr>
        </p:nvSpPr>
        <p:spPr>
          <a:xfrm>
            <a:off x="8590663" y="6041362"/>
            <a:ext cx="683339" cy="365125"/>
          </a:xfrm>
          <a:prstGeom prst="rect">
            <a:avLst/>
          </a:prstGeom>
        </p:spPr>
        <p:txBody>
          <a:bodyPr spcFirstLastPara="1" vert="horz" lIns="91440" tIns="45720" rIns="91440" bIns="45720" rtlCol="0" anchor="ctr" anchorCtr="0">
            <a:normAutofit/>
          </a:bodyPr>
          <a:lstStyle/>
          <a:p>
            <a:pPr defTabSz="914400">
              <a:spcAft>
                <a:spcPts val="600"/>
              </a:spcAft>
            </a:pPr>
            <a:fld id="{00000000-1234-1234-1234-123412341234}" type="slidenum">
              <a:rPr lang="en-US" sz="900">
                <a:solidFill>
                  <a:schemeClr val="accent1"/>
                </a:solidFill>
                <a:latin typeface="+mn-lt"/>
                <a:ea typeface="+mn-ea"/>
                <a:cs typeface="+mn-cs"/>
              </a:rPr>
              <a:pPr defTabSz="914400">
                <a:spcAft>
                  <a:spcPts val="600"/>
                </a:spcAft>
              </a:pPr>
              <a:t>8</a:t>
            </a:fld>
            <a:endParaRPr lang="en-US" sz="900">
              <a:solidFill>
                <a:schemeClr val="accent1"/>
              </a:solidFill>
              <a:latin typeface="+mn-lt"/>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Grammar, Punctuation and Spelling: Paper 1 (GPS)</a:t>
            </a:r>
            <a:endParaRPr/>
          </a:p>
        </p:txBody>
      </p:sp>
      <p:sp>
        <p:nvSpPr>
          <p:cNvPr id="78" name="Google Shape;78;p8"/>
          <p:cNvSpPr txBox="1">
            <a:spLocks noGrp="1"/>
          </p:cNvSpPr>
          <p:nvPr>
            <p:ph type="body" idx="1"/>
          </p:nvPr>
        </p:nvSpPr>
        <p:spPr>
          <a:xfrm>
            <a:off x="415600" y="985737"/>
            <a:ext cx="11360800" cy="579703"/>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questions: </a:t>
            </a:r>
            <a:endParaRPr/>
          </a:p>
        </p:txBody>
      </p:sp>
      <p:sp>
        <p:nvSpPr>
          <p:cNvPr id="79" name="Google Shape;79;p8"/>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9</a:t>
            </a:fld>
            <a:endParaRPr/>
          </a:p>
        </p:txBody>
      </p:sp>
      <p:pic>
        <p:nvPicPr>
          <p:cNvPr id="80" name="Google Shape;80;p8"/>
          <p:cNvPicPr preferRelativeResize="0"/>
          <p:nvPr/>
        </p:nvPicPr>
        <p:blipFill>
          <a:blip r:embed="rId3">
            <a:alphaModFix/>
          </a:blip>
          <a:stretch>
            <a:fillRect/>
          </a:stretch>
        </p:blipFill>
        <p:spPr>
          <a:xfrm>
            <a:off x="612434" y="1797184"/>
            <a:ext cx="5635135" cy="1774600"/>
          </a:xfrm>
          <a:prstGeom prst="rect">
            <a:avLst/>
          </a:prstGeom>
          <a:noFill/>
          <a:ln>
            <a:noFill/>
          </a:ln>
        </p:spPr>
      </p:pic>
      <p:sp>
        <p:nvSpPr>
          <p:cNvPr id="81" name="Google Shape;81;p8"/>
          <p:cNvSpPr txBox="1"/>
          <p:nvPr/>
        </p:nvSpPr>
        <p:spPr>
          <a:xfrm>
            <a:off x="3170257" y="2904040"/>
            <a:ext cx="402400" cy="359600"/>
          </a:xfrm>
          <a:prstGeom prst="rect">
            <a:avLst/>
          </a:prstGeom>
          <a:noFill/>
          <a:ln>
            <a:noFill/>
          </a:ln>
        </p:spPr>
        <p:txBody>
          <a:bodyPr spcFirstLastPara="1" wrap="square" lIns="121900" tIns="121900" rIns="121900" bIns="121900" anchor="t" anchorCtr="0">
            <a:noAutofit/>
          </a:bodyPr>
          <a:lstStyle/>
          <a:p>
            <a:pPr>
              <a:buClr>
                <a:schemeClr val="dk2"/>
              </a:buClr>
              <a:buSzPts val="1800"/>
            </a:pPr>
            <a:r>
              <a:rPr lang="en-GB" sz="1600">
                <a:solidFill>
                  <a:schemeClr val="dk1"/>
                </a:solidFill>
                <a:latin typeface="Arial"/>
                <a:ea typeface="Arial"/>
                <a:cs typeface="Arial"/>
                <a:sym typeface="Arial"/>
              </a:rPr>
              <a:t>✔</a:t>
            </a:r>
            <a:endParaRPr sz="1600" u="sng">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6297267" y="2913600"/>
            <a:ext cx="5730935" cy="1688667"/>
          </a:xfrm>
          <a:prstGeom prst="rect">
            <a:avLst/>
          </a:prstGeom>
          <a:noFill/>
          <a:ln>
            <a:noFill/>
          </a:ln>
        </p:spPr>
      </p:pic>
      <p:pic>
        <p:nvPicPr>
          <p:cNvPr id="83" name="Google Shape;83;p8"/>
          <p:cNvPicPr preferRelativeResize="0"/>
          <p:nvPr/>
        </p:nvPicPr>
        <p:blipFill>
          <a:blip r:embed="rId5">
            <a:alphaModFix/>
          </a:blip>
          <a:stretch>
            <a:fillRect/>
          </a:stretch>
        </p:blipFill>
        <p:spPr>
          <a:xfrm>
            <a:off x="882967" y="4602260"/>
            <a:ext cx="5890867" cy="1542841"/>
          </a:xfrm>
          <a:prstGeom prst="rect">
            <a:avLst/>
          </a:prstGeom>
          <a:noFill/>
          <a:ln>
            <a:noFill/>
          </a:ln>
        </p:spPr>
      </p:pic>
      <p:sp>
        <p:nvSpPr>
          <p:cNvPr id="84" name="Google Shape;84;p8"/>
          <p:cNvSpPr txBox="1"/>
          <p:nvPr/>
        </p:nvSpPr>
        <p:spPr>
          <a:xfrm>
            <a:off x="1667867" y="5480200"/>
            <a:ext cx="4237200" cy="238400"/>
          </a:xfrm>
          <a:prstGeom prst="rect">
            <a:avLst/>
          </a:prstGeom>
          <a:noFill/>
          <a:ln>
            <a:noFill/>
          </a:ln>
        </p:spPr>
        <p:txBody>
          <a:bodyPr spcFirstLastPara="1" wrap="square" lIns="121900" tIns="121900" rIns="121900" bIns="121900" anchor="t" anchorCtr="0">
            <a:noAutofit/>
          </a:bodyPr>
          <a:lstStyle/>
          <a:p>
            <a:r>
              <a:rPr lang="en-GB" sz="1733">
                <a:solidFill>
                  <a:schemeClr val="dk2"/>
                </a:solidFill>
                <a:latin typeface="Nunito Sans SemiBold"/>
                <a:ea typeface="Nunito Sans SemiBold"/>
                <a:cs typeface="Nunito Sans SemiBold"/>
                <a:sym typeface="Nunito Sans SemiBold"/>
              </a:rPr>
              <a:t>The council maintain the local park. </a:t>
            </a:r>
            <a:endParaRPr sz="1733">
              <a:solidFill>
                <a:schemeClr val="dk2"/>
              </a:solidFill>
              <a:latin typeface="Nunito Sans SemiBold"/>
              <a:ea typeface="Nunito Sans SemiBold"/>
              <a:cs typeface="Nunito Sans SemiBold"/>
              <a:sym typeface="Nunito Sans SemiBold"/>
            </a:endParaRPr>
          </a:p>
          <a:p>
            <a:endParaRPr sz="1733">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7583167" y="3750133"/>
            <a:ext cx="402400" cy="238400"/>
          </a:xfrm>
          <a:prstGeom prst="ellipse">
            <a:avLst/>
          </a:prstGeom>
          <a:no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endParaRPr sz="2400">
              <a:latin typeface="Nunito Sans SemiBold"/>
              <a:ea typeface="Nunito Sans SemiBold"/>
              <a:cs typeface="Nunito Sans SemiBold"/>
              <a:sym typeface="Nunito Sans SemiBold"/>
            </a:endParaRPr>
          </a:p>
        </p:txBody>
      </p:sp>
      <p:sp>
        <p:nvSpPr>
          <p:cNvPr id="86" name="Google Shape;86;p8"/>
          <p:cNvSpPr/>
          <p:nvPr/>
        </p:nvSpPr>
        <p:spPr>
          <a:xfrm>
            <a:off x="7858900" y="4150167"/>
            <a:ext cx="304400" cy="238400"/>
          </a:xfrm>
          <a:prstGeom prst="ellipse">
            <a:avLst/>
          </a:prstGeom>
          <a:no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a:endParaRPr sz="2400">
              <a:latin typeface="Nunito Sans SemiBold"/>
              <a:ea typeface="Nunito Sans SemiBold"/>
              <a:cs typeface="Nunito Sans SemiBold"/>
              <a:sym typeface="Nunito Sans SemiBo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Grammar, Punctuation and Spelling: Paper 2 (spelling)</a:t>
            </a:r>
            <a:endParaRPr/>
          </a:p>
        </p:txBody>
      </p:sp>
      <p:sp>
        <p:nvSpPr>
          <p:cNvPr id="92" name="Google Shape;92;p9"/>
          <p:cNvSpPr txBox="1">
            <a:spLocks noGrp="1"/>
          </p:cNvSpPr>
          <p:nvPr>
            <p:ph type="body" idx="1"/>
          </p:nvPr>
        </p:nvSpPr>
        <p:spPr>
          <a:xfrm>
            <a:off x="415600" y="985737"/>
            <a:ext cx="11360800" cy="1358880"/>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Paper 2 is a shorter paper that focuses solely on spellings. </a:t>
            </a:r>
            <a:endParaRPr/>
          </a:p>
          <a:p>
            <a:pPr marL="152396" indent="0">
              <a:buNone/>
            </a:pPr>
            <a:endParaRPr/>
          </a:p>
          <a:p>
            <a:pPr marL="152396" indent="0">
              <a:buNone/>
            </a:pPr>
            <a:r>
              <a:rPr lang="en-GB"/>
              <a:t>Example questions:  </a:t>
            </a:r>
            <a:endParaRPr/>
          </a:p>
        </p:txBody>
      </p:sp>
      <p:sp>
        <p:nvSpPr>
          <p:cNvPr id="93" name="Google Shape;93;p9"/>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10</a:t>
            </a:fld>
            <a:endParaRPr/>
          </a:p>
        </p:txBody>
      </p:sp>
      <p:pic>
        <p:nvPicPr>
          <p:cNvPr id="94" name="Google Shape;94;p9"/>
          <p:cNvPicPr preferRelativeResize="0"/>
          <p:nvPr/>
        </p:nvPicPr>
        <p:blipFill>
          <a:blip r:embed="rId3">
            <a:alphaModFix/>
          </a:blip>
          <a:stretch>
            <a:fillRect/>
          </a:stretch>
        </p:blipFill>
        <p:spPr>
          <a:xfrm>
            <a:off x="788534" y="2474334"/>
            <a:ext cx="5750201" cy="3136465"/>
          </a:xfrm>
          <a:prstGeom prst="rect">
            <a:avLst/>
          </a:prstGeom>
          <a:noFill/>
          <a:ln>
            <a:noFill/>
          </a:ln>
        </p:spPr>
      </p:pic>
      <p:pic>
        <p:nvPicPr>
          <p:cNvPr id="95" name="Google Shape;95;p9"/>
          <p:cNvPicPr preferRelativeResize="0"/>
          <p:nvPr/>
        </p:nvPicPr>
        <p:blipFill>
          <a:blip r:embed="rId4">
            <a:alphaModFix/>
          </a:blip>
          <a:stretch>
            <a:fillRect/>
          </a:stretch>
        </p:blipFill>
        <p:spPr>
          <a:xfrm>
            <a:off x="7311702" y="1884817"/>
            <a:ext cx="3357457" cy="410698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9"/>
        <p:cNvGrpSpPr/>
        <p:nvPr/>
      </p:nvGrpSpPr>
      <p:grpSpPr>
        <a:xfrm>
          <a:off x="0" y="0"/>
          <a:ext cx="0" cy="0"/>
          <a:chOff x="0" y="0"/>
          <a:chExt cx="0" cy="0"/>
        </a:xfrm>
      </p:grpSpPr>
      <p:grpSp>
        <p:nvGrpSpPr>
          <p:cNvPr id="108" name="Group 107">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9" name="Straight Connector 108">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0" name="Straight Connector 109">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1"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2"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3" name="Isosceles Triangle 112">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4"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5"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6"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7" name="Isosceles Triangle 116">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8" name="Isosceles Triangle 117">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100" name="Google Shape;100;p10"/>
          <p:cNvSpPr txBox="1">
            <a:spLocks noGrp="1"/>
          </p:cNvSpPr>
          <p:nvPr>
            <p:ph type="title"/>
          </p:nvPr>
        </p:nvSpPr>
        <p:spPr>
          <a:xfrm>
            <a:off x="2849562" y="609600"/>
            <a:ext cx="6424440" cy="1320800"/>
          </a:xfrm>
          <a:prstGeom prst="rect">
            <a:avLst/>
          </a:prstGeom>
        </p:spPr>
        <p:txBody>
          <a:bodyPr spcFirstLastPara="1" vert="horz" lIns="91440" tIns="45720" rIns="91440" bIns="45720" rtlCol="0" anchor="t" anchorCtr="0">
            <a:normAutofit/>
          </a:bodyPr>
          <a:lstStyle/>
          <a:p>
            <a:pPr>
              <a:spcBef>
                <a:spcPct val="0"/>
              </a:spcBef>
            </a:pPr>
            <a:r>
              <a:rPr lang="en-US" sz="3600">
                <a:latin typeface="+mj-lt"/>
                <a:ea typeface="+mj-ea"/>
                <a:cs typeface="+mj-cs"/>
              </a:rPr>
              <a:t>Reading: Tuesday 12</a:t>
            </a:r>
            <a:r>
              <a:rPr lang="en-US" sz="3600" baseline="30000">
                <a:latin typeface="+mj-lt"/>
                <a:ea typeface="+mj-ea"/>
                <a:cs typeface="+mj-cs"/>
              </a:rPr>
              <a:t>th</a:t>
            </a:r>
            <a:r>
              <a:rPr lang="en-US" sz="3600">
                <a:latin typeface="+mj-lt"/>
                <a:ea typeface="+mj-ea"/>
                <a:cs typeface="+mj-cs"/>
              </a:rPr>
              <a:t> May </a:t>
            </a:r>
          </a:p>
        </p:txBody>
      </p:sp>
      <p:pic>
        <p:nvPicPr>
          <p:cNvPr id="104" name="Picture 103">
            <a:extLst>
              <a:ext uri="{FF2B5EF4-FFF2-40B4-BE49-F238E27FC236}">
                <a16:creationId xmlns:a16="http://schemas.microsoft.com/office/drawing/2014/main" id="{1D881428-92BE-2A98-4311-4E45F8B95D8B}"/>
              </a:ext>
            </a:extLst>
          </p:cNvPr>
          <p:cNvPicPr>
            <a:picLocks noChangeAspect="1"/>
          </p:cNvPicPr>
          <p:nvPr/>
        </p:nvPicPr>
        <p:blipFill>
          <a:blip r:embed="rId3"/>
          <a:srcRect l="46072" r="31534" b="-1"/>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120" name="Isosceles Triangle 119">
            <a:extLst>
              <a:ext uri="{FF2B5EF4-FFF2-40B4-BE49-F238E27FC236}">
                <a16:creationId xmlns:a16="http://schemas.microsoft.com/office/drawing/2014/main" id="{EB6743CF-E74B-4A3C-A785-599069DB8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1" name="Google Shape;101;p10"/>
          <p:cNvSpPr txBox="1">
            <a:spLocks noGrp="1"/>
          </p:cNvSpPr>
          <p:nvPr>
            <p:ph type="body" idx="1"/>
          </p:nvPr>
        </p:nvSpPr>
        <p:spPr>
          <a:xfrm>
            <a:off x="2150533" y="1277957"/>
            <a:ext cx="9196839" cy="4763405"/>
          </a:xfrm>
          <a:prstGeom prst="rect">
            <a:avLst/>
          </a:prstGeom>
        </p:spPr>
        <p:txBody>
          <a:bodyPr spcFirstLastPara="1" vert="horz" lIns="91440" tIns="45720" rIns="91440" bIns="45720" rtlCol="0" anchorCtr="0">
            <a:normAutofit/>
          </a:bodyPr>
          <a:lstStyle/>
          <a:p>
            <a:pPr marL="152396" indent="0">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There is one reading test that lasts for 60 minutes. </a:t>
            </a:r>
          </a:p>
          <a:p>
            <a:pPr marL="152396" indent="0">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The test is designed to measure if the children’s comprehension of age-appropriate reading material meets the national standard. There are three different set texts for children to read. These could be any combination of non-fiction, fiction and/ or poetry. </a:t>
            </a:r>
          </a:p>
          <a:p>
            <a:pPr marL="152396" indent="0">
              <a:lnSpc>
                <a:spcPct val="120000"/>
              </a:lnSpc>
              <a:buSzPct val="80000"/>
              <a:buFont typeface="Wingdings 3" charset="2"/>
              <a:buChar char=""/>
            </a:pPr>
            <a:endParaRPr lang="en-US" sz="1600" dirty="0">
              <a:solidFill>
                <a:schemeClr val="tx1">
                  <a:lumMod val="75000"/>
                  <a:lumOff val="25000"/>
                </a:schemeClr>
              </a:solidFill>
              <a:latin typeface="+mn-lt"/>
              <a:ea typeface="+mn-ea"/>
              <a:cs typeface="+mn-cs"/>
            </a:endParaRPr>
          </a:p>
          <a:p>
            <a:pPr marL="152396" indent="0">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The test covers the following areas (known as Content Domains): </a:t>
            </a:r>
          </a:p>
          <a:p>
            <a:pPr>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Give/ explain the meaning of words in context;</a:t>
            </a:r>
          </a:p>
          <a:p>
            <a:pPr>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Retrieve and record information/ identify key details from fiction and non-fiction;</a:t>
            </a:r>
          </a:p>
          <a:p>
            <a:pPr>
              <a:lnSpc>
                <a:spcPct val="120000"/>
              </a:lnSpc>
              <a:buSzPct val="80000"/>
              <a:buFont typeface="Wingdings 3" charset="2"/>
              <a:buChar char=""/>
            </a:pPr>
            <a:r>
              <a:rPr lang="en-US" sz="1600" dirty="0" err="1">
                <a:solidFill>
                  <a:schemeClr val="tx1">
                    <a:lumMod val="75000"/>
                    <a:lumOff val="25000"/>
                  </a:schemeClr>
                </a:solidFill>
                <a:latin typeface="+mn-lt"/>
                <a:ea typeface="+mn-ea"/>
                <a:cs typeface="+mn-cs"/>
              </a:rPr>
              <a:t>Summarise</a:t>
            </a:r>
            <a:r>
              <a:rPr lang="en-US" sz="1600" dirty="0">
                <a:solidFill>
                  <a:schemeClr val="tx1">
                    <a:lumMod val="75000"/>
                    <a:lumOff val="25000"/>
                  </a:schemeClr>
                </a:solidFill>
                <a:latin typeface="+mn-lt"/>
                <a:ea typeface="+mn-ea"/>
                <a:cs typeface="+mn-cs"/>
              </a:rPr>
              <a:t> main ideas from more than one paragraph;</a:t>
            </a:r>
          </a:p>
          <a:p>
            <a:pPr>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Make inferences from the text/ explain and justify inferences with evidence from the text;</a:t>
            </a:r>
          </a:p>
          <a:p>
            <a:pPr>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Predict what might happen from details stated and implied;</a:t>
            </a:r>
          </a:p>
          <a:p>
            <a:pPr>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Identify/ explain how information/ narrative content is related and contributes to meaning as a whole; </a:t>
            </a:r>
          </a:p>
          <a:p>
            <a:pPr>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Identify/ explain how meaning is enhanced through choice of words and phrases;</a:t>
            </a:r>
          </a:p>
          <a:p>
            <a:pPr>
              <a:lnSpc>
                <a:spcPct val="120000"/>
              </a:lnSpc>
              <a:buSzPct val="80000"/>
              <a:buFont typeface="Wingdings 3" charset="2"/>
              <a:buChar char=""/>
            </a:pPr>
            <a:r>
              <a:rPr lang="en-US" sz="1600" dirty="0">
                <a:solidFill>
                  <a:schemeClr val="tx1">
                    <a:lumMod val="75000"/>
                    <a:lumOff val="25000"/>
                  </a:schemeClr>
                </a:solidFill>
                <a:latin typeface="+mn-lt"/>
                <a:ea typeface="+mn-ea"/>
                <a:cs typeface="+mn-cs"/>
              </a:rPr>
              <a:t>Make comparisons within the text. </a:t>
            </a:r>
          </a:p>
        </p:txBody>
      </p:sp>
      <p:sp>
        <p:nvSpPr>
          <p:cNvPr id="102" name="Google Shape;102;p10"/>
          <p:cNvSpPr txBox="1">
            <a:spLocks noGrp="1"/>
          </p:cNvSpPr>
          <p:nvPr>
            <p:ph type="sldNum" idx="12"/>
          </p:nvPr>
        </p:nvSpPr>
        <p:spPr>
          <a:xfrm>
            <a:off x="8590663" y="6041362"/>
            <a:ext cx="683339" cy="365125"/>
          </a:xfrm>
          <a:prstGeom prst="rect">
            <a:avLst/>
          </a:prstGeom>
        </p:spPr>
        <p:txBody>
          <a:bodyPr spcFirstLastPara="1" vert="horz" lIns="91440" tIns="45720" rIns="91440" bIns="45720" rtlCol="0" anchor="ctr" anchorCtr="0">
            <a:normAutofit/>
          </a:bodyPr>
          <a:lstStyle/>
          <a:p>
            <a:pPr defTabSz="914400">
              <a:spcAft>
                <a:spcPts val="600"/>
              </a:spcAft>
            </a:pPr>
            <a:fld id="{00000000-1234-1234-1234-123412341234}" type="slidenum">
              <a:rPr lang="en-US" sz="900">
                <a:solidFill>
                  <a:schemeClr val="accent1"/>
                </a:solidFill>
                <a:latin typeface="+mn-lt"/>
                <a:ea typeface="+mn-ea"/>
                <a:cs typeface="+mn-cs"/>
              </a:rPr>
              <a:pPr defTabSz="914400">
                <a:spcAft>
                  <a:spcPts val="600"/>
                </a:spcAft>
              </a:pPr>
              <a:t>11</a:t>
            </a:fld>
            <a:endParaRPr lang="en-US" sz="900">
              <a:solidFill>
                <a:schemeClr val="accent1"/>
              </a:solidFill>
              <a:latin typeface="+mn-lt"/>
              <a:ea typeface="+mn-ea"/>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Reading </a:t>
            </a:r>
            <a:endParaRPr/>
          </a:p>
        </p:txBody>
      </p:sp>
      <p:sp>
        <p:nvSpPr>
          <p:cNvPr id="108" name="Google Shape;108;p11"/>
          <p:cNvSpPr txBox="1">
            <a:spLocks noGrp="1"/>
          </p:cNvSpPr>
          <p:nvPr>
            <p:ph type="body" idx="1"/>
          </p:nvPr>
        </p:nvSpPr>
        <p:spPr>
          <a:xfrm>
            <a:off x="415600" y="985737"/>
            <a:ext cx="11360801" cy="883943"/>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The reading SATs paper requires a range of answer styles.</a:t>
            </a:r>
            <a:endParaRPr/>
          </a:p>
          <a:p>
            <a:pPr marL="152396" indent="0">
              <a:buNone/>
            </a:pPr>
            <a:endParaRPr/>
          </a:p>
          <a:p>
            <a:pPr marL="152396" indent="0">
              <a:buNone/>
            </a:pPr>
            <a:r>
              <a:rPr lang="en-GB"/>
              <a:t>Example questions:</a:t>
            </a:r>
            <a:endParaRPr/>
          </a:p>
        </p:txBody>
      </p:sp>
      <p:sp>
        <p:nvSpPr>
          <p:cNvPr id="109" name="Google Shape;109;p11"/>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12</a:t>
            </a:fld>
            <a:endParaRPr/>
          </a:p>
        </p:txBody>
      </p:sp>
      <p:pic>
        <p:nvPicPr>
          <p:cNvPr id="110" name="Google Shape;110;p11"/>
          <p:cNvPicPr preferRelativeResize="0"/>
          <p:nvPr/>
        </p:nvPicPr>
        <p:blipFill>
          <a:blip r:embed="rId3">
            <a:alphaModFix/>
          </a:blip>
          <a:stretch>
            <a:fillRect/>
          </a:stretch>
        </p:blipFill>
        <p:spPr>
          <a:xfrm>
            <a:off x="337900" y="2513468"/>
            <a:ext cx="2987400" cy="2616240"/>
          </a:xfrm>
          <a:prstGeom prst="rect">
            <a:avLst/>
          </a:prstGeom>
          <a:noFill/>
          <a:ln>
            <a:noFill/>
          </a:ln>
        </p:spPr>
      </p:pic>
      <p:pic>
        <p:nvPicPr>
          <p:cNvPr id="111" name="Google Shape;111;p11"/>
          <p:cNvPicPr preferRelativeResize="0"/>
          <p:nvPr/>
        </p:nvPicPr>
        <p:blipFill>
          <a:blip r:embed="rId4">
            <a:alphaModFix/>
          </a:blip>
          <a:stretch>
            <a:fillRect/>
          </a:stretch>
        </p:blipFill>
        <p:spPr>
          <a:xfrm>
            <a:off x="3325300" y="4547799"/>
            <a:ext cx="5214835" cy="1985435"/>
          </a:xfrm>
          <a:prstGeom prst="rect">
            <a:avLst/>
          </a:prstGeom>
          <a:noFill/>
          <a:ln>
            <a:noFill/>
          </a:ln>
        </p:spPr>
      </p:pic>
      <p:pic>
        <p:nvPicPr>
          <p:cNvPr id="112" name="Google Shape;112;p11"/>
          <p:cNvPicPr preferRelativeResize="0"/>
          <p:nvPr/>
        </p:nvPicPr>
        <p:blipFill>
          <a:blip r:embed="rId5">
            <a:alphaModFix/>
          </a:blip>
          <a:stretch>
            <a:fillRect/>
          </a:stretch>
        </p:blipFill>
        <p:spPr>
          <a:xfrm>
            <a:off x="6436433" y="1531861"/>
            <a:ext cx="5214832" cy="301593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Reading </a:t>
            </a:r>
            <a:endParaRPr/>
          </a:p>
        </p:txBody>
      </p:sp>
      <p:sp>
        <p:nvSpPr>
          <p:cNvPr id="118" name="Google Shape;118;p12"/>
          <p:cNvSpPr txBox="1">
            <a:spLocks noGrp="1"/>
          </p:cNvSpPr>
          <p:nvPr>
            <p:ph type="body" idx="1"/>
          </p:nvPr>
        </p:nvSpPr>
        <p:spPr>
          <a:xfrm>
            <a:off x="415599" y="985735"/>
            <a:ext cx="5640911" cy="664311"/>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questions:</a:t>
            </a:r>
            <a:endParaRPr/>
          </a:p>
        </p:txBody>
      </p:sp>
      <p:sp>
        <p:nvSpPr>
          <p:cNvPr id="119" name="Google Shape;119;p12"/>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13</a:t>
            </a:fld>
            <a:endParaRPr/>
          </a:p>
        </p:txBody>
      </p:sp>
      <p:pic>
        <p:nvPicPr>
          <p:cNvPr id="120" name="Google Shape;120;p12"/>
          <p:cNvPicPr preferRelativeResize="0"/>
          <p:nvPr/>
        </p:nvPicPr>
        <p:blipFill>
          <a:blip r:embed="rId3">
            <a:alphaModFix/>
          </a:blip>
          <a:stretch>
            <a:fillRect/>
          </a:stretch>
        </p:blipFill>
        <p:spPr>
          <a:xfrm>
            <a:off x="6568333" y="276350"/>
            <a:ext cx="5351632" cy="2159933"/>
          </a:xfrm>
          <a:prstGeom prst="rect">
            <a:avLst/>
          </a:prstGeom>
          <a:noFill/>
          <a:ln>
            <a:noFill/>
          </a:ln>
        </p:spPr>
      </p:pic>
      <p:pic>
        <p:nvPicPr>
          <p:cNvPr id="121" name="Google Shape;121;p12"/>
          <p:cNvPicPr preferRelativeResize="0"/>
          <p:nvPr/>
        </p:nvPicPr>
        <p:blipFill>
          <a:blip r:embed="rId4">
            <a:alphaModFix/>
          </a:blip>
          <a:stretch>
            <a:fillRect/>
          </a:stretch>
        </p:blipFill>
        <p:spPr>
          <a:xfrm>
            <a:off x="415601" y="1487701"/>
            <a:ext cx="4297967" cy="2807033"/>
          </a:xfrm>
          <a:prstGeom prst="rect">
            <a:avLst/>
          </a:prstGeom>
          <a:noFill/>
          <a:ln>
            <a:noFill/>
          </a:ln>
        </p:spPr>
      </p:pic>
      <p:pic>
        <p:nvPicPr>
          <p:cNvPr id="122" name="Google Shape;122;p12"/>
          <p:cNvPicPr preferRelativeResize="0"/>
          <p:nvPr/>
        </p:nvPicPr>
        <p:blipFill>
          <a:blip r:embed="rId5">
            <a:alphaModFix/>
          </a:blip>
          <a:stretch>
            <a:fillRect/>
          </a:stretch>
        </p:blipFill>
        <p:spPr>
          <a:xfrm>
            <a:off x="6101767" y="2048033"/>
            <a:ext cx="5194836" cy="4492800"/>
          </a:xfrm>
          <a:prstGeom prst="rect">
            <a:avLst/>
          </a:prstGeom>
          <a:noFill/>
          <a:ln>
            <a:noFill/>
          </a:ln>
        </p:spPr>
      </p:pic>
      <p:pic>
        <p:nvPicPr>
          <p:cNvPr id="123" name="Google Shape;123;p12"/>
          <p:cNvPicPr preferRelativeResize="0"/>
          <p:nvPr/>
        </p:nvPicPr>
        <p:blipFill>
          <a:blip r:embed="rId6">
            <a:alphaModFix/>
          </a:blip>
          <a:stretch>
            <a:fillRect/>
          </a:stretch>
        </p:blipFill>
        <p:spPr>
          <a:xfrm>
            <a:off x="1173167" y="4012234"/>
            <a:ext cx="4700668" cy="242546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Reading </a:t>
            </a:r>
            <a:endParaRPr/>
          </a:p>
        </p:txBody>
      </p:sp>
      <p:sp>
        <p:nvSpPr>
          <p:cNvPr id="129" name="Google Shape;129;p13"/>
          <p:cNvSpPr txBox="1">
            <a:spLocks noGrp="1"/>
          </p:cNvSpPr>
          <p:nvPr>
            <p:ph type="body" idx="1"/>
          </p:nvPr>
        </p:nvSpPr>
        <p:spPr>
          <a:xfrm>
            <a:off x="415600" y="985737"/>
            <a:ext cx="11360801" cy="931639"/>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questions:</a:t>
            </a:r>
            <a:endParaRPr/>
          </a:p>
          <a:p>
            <a:pPr marL="152396" indent="0">
              <a:buNone/>
            </a:pPr>
            <a:r>
              <a:rPr lang="en-GB"/>
              <a:t>3 mark question</a:t>
            </a:r>
            <a:endParaRPr/>
          </a:p>
        </p:txBody>
      </p:sp>
      <p:sp>
        <p:nvSpPr>
          <p:cNvPr id="130" name="Google Shape;130;p13"/>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14</a:t>
            </a:fld>
            <a:endParaRPr/>
          </a:p>
        </p:txBody>
      </p:sp>
      <p:pic>
        <p:nvPicPr>
          <p:cNvPr id="131" name="Google Shape;131;p13"/>
          <p:cNvPicPr preferRelativeResize="0"/>
          <p:nvPr/>
        </p:nvPicPr>
        <p:blipFill>
          <a:blip r:embed="rId3">
            <a:alphaModFix/>
          </a:blip>
          <a:stretch>
            <a:fillRect/>
          </a:stretch>
        </p:blipFill>
        <p:spPr>
          <a:xfrm>
            <a:off x="612434" y="2047067"/>
            <a:ext cx="4631500" cy="3526368"/>
          </a:xfrm>
          <a:prstGeom prst="rect">
            <a:avLst/>
          </a:prstGeom>
          <a:noFill/>
          <a:ln>
            <a:noFill/>
          </a:ln>
        </p:spPr>
      </p:pic>
      <p:pic>
        <p:nvPicPr>
          <p:cNvPr id="132" name="Google Shape;132;p13"/>
          <p:cNvPicPr preferRelativeResize="0"/>
          <p:nvPr/>
        </p:nvPicPr>
        <p:blipFill>
          <a:blip r:embed="rId4">
            <a:alphaModFix/>
          </a:blip>
          <a:stretch>
            <a:fillRect/>
          </a:stretch>
        </p:blipFill>
        <p:spPr>
          <a:xfrm>
            <a:off x="5243934" y="183368"/>
            <a:ext cx="3987765" cy="4958305"/>
          </a:xfrm>
          <a:prstGeom prst="rect">
            <a:avLst/>
          </a:prstGeom>
          <a:noFill/>
          <a:ln>
            <a:noFill/>
          </a:ln>
        </p:spPr>
      </p:pic>
      <p:pic>
        <p:nvPicPr>
          <p:cNvPr id="133" name="Google Shape;133;p13"/>
          <p:cNvPicPr preferRelativeResize="0"/>
          <p:nvPr/>
        </p:nvPicPr>
        <p:blipFill>
          <a:blip r:embed="rId5">
            <a:alphaModFix/>
          </a:blip>
          <a:stretch>
            <a:fillRect/>
          </a:stretch>
        </p:blipFill>
        <p:spPr>
          <a:xfrm>
            <a:off x="8628302" y="1917368"/>
            <a:ext cx="3505532" cy="467126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Reading </a:t>
            </a:r>
            <a:endParaRPr/>
          </a:p>
        </p:txBody>
      </p:sp>
      <p:sp>
        <p:nvSpPr>
          <p:cNvPr id="139" name="Google Shape;139;p14"/>
          <p:cNvSpPr txBox="1">
            <a:spLocks noGrp="1"/>
          </p:cNvSpPr>
          <p:nvPr>
            <p:ph type="body" idx="1"/>
          </p:nvPr>
        </p:nvSpPr>
        <p:spPr>
          <a:xfrm>
            <a:off x="415600" y="985737"/>
            <a:ext cx="11360800" cy="5106097"/>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Since the current testing formation for the SATs began in 2016, there has been a tendency for three types of questions to be the most popular. </a:t>
            </a:r>
            <a:endParaRPr/>
          </a:p>
          <a:p>
            <a:pPr marL="152396" indent="0">
              <a:buNone/>
            </a:pPr>
            <a:endParaRPr/>
          </a:p>
          <a:p>
            <a:pPr marL="152396" indent="0">
              <a:buNone/>
            </a:pPr>
            <a:r>
              <a:rPr lang="en-GB"/>
              <a:t>In the 2025 Reading SATs paper,</a:t>
            </a:r>
            <a:endParaRPr/>
          </a:p>
          <a:p>
            <a:r>
              <a:rPr lang="en-GB">
                <a:solidFill>
                  <a:srgbClr val="283593"/>
                </a:solidFill>
              </a:rPr>
              <a:t>12% of marks could be gained from answering questions involving giving and explaining the meaning of words in context;</a:t>
            </a:r>
            <a:endParaRPr/>
          </a:p>
          <a:p>
            <a:r>
              <a:rPr lang="en-GB">
                <a:solidFill>
                  <a:srgbClr val="283593"/>
                </a:solidFill>
              </a:rPr>
              <a:t>30% of marks could be gained from answering questions involving retrieving and recording information or identifying key details from a text;</a:t>
            </a:r>
            <a:endParaRPr/>
          </a:p>
          <a:p>
            <a:r>
              <a:rPr lang="en-GB">
                <a:solidFill>
                  <a:srgbClr val="283593"/>
                </a:solidFill>
              </a:rPr>
              <a:t>48% of marks could be gained from answering questions involving making inferences from a text and justifying inferences with text evidence. </a:t>
            </a:r>
            <a:endParaRPr/>
          </a:p>
          <a:p>
            <a:pPr marL="152396" indent="0">
              <a:buNone/>
            </a:pPr>
            <a:endParaRPr/>
          </a:p>
          <a:p>
            <a:pPr marL="152396" indent="0">
              <a:buNone/>
            </a:pPr>
            <a:r>
              <a:rPr lang="en-GB"/>
              <a:t>When reading with your child at home try focusing on these types of questions. </a:t>
            </a:r>
            <a:endParaRPr/>
          </a:p>
          <a:p>
            <a:pPr indent="-304792">
              <a:buNone/>
            </a:pPr>
            <a:endParaRPr/>
          </a:p>
        </p:txBody>
      </p:sp>
      <p:sp>
        <p:nvSpPr>
          <p:cNvPr id="140" name="Google Shape;140;p14"/>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Wednesday 13</a:t>
            </a:r>
            <a:r>
              <a:rPr lang="en-GB" baseline="30000"/>
              <a:t>th</a:t>
            </a:r>
            <a:r>
              <a:rPr lang="en-GB"/>
              <a:t> May and Thursday 14</a:t>
            </a:r>
            <a:r>
              <a:rPr lang="en-GB" baseline="30000"/>
              <a:t>th</a:t>
            </a:r>
            <a:r>
              <a:rPr lang="en-GB"/>
              <a:t> May</a:t>
            </a:r>
            <a:endParaRPr/>
          </a:p>
        </p:txBody>
      </p:sp>
      <p:sp>
        <p:nvSpPr>
          <p:cNvPr id="146" name="Google Shape;146;p15"/>
          <p:cNvSpPr txBox="1">
            <a:spLocks noGrp="1"/>
          </p:cNvSpPr>
          <p:nvPr>
            <p:ph type="body" idx="1"/>
          </p:nvPr>
        </p:nvSpPr>
        <p:spPr>
          <a:xfrm>
            <a:off x="415600" y="985737"/>
            <a:ext cx="11360800" cy="4432929"/>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The maths assessments consist of three tests.</a:t>
            </a:r>
            <a:endParaRPr/>
          </a:p>
          <a:p>
            <a:pPr marL="152396" indent="0">
              <a:buNone/>
            </a:pPr>
            <a:endParaRPr/>
          </a:p>
          <a:p>
            <a:r>
              <a:rPr lang="en-GB"/>
              <a:t>Paper 1: Arithmetic (30 minutes) – Wednesday 13</a:t>
            </a:r>
            <a:r>
              <a:rPr lang="en-GB" baseline="30000"/>
              <a:t>th</a:t>
            </a:r>
            <a:r>
              <a:rPr lang="en-GB"/>
              <a:t> May</a:t>
            </a:r>
            <a:endParaRPr/>
          </a:p>
          <a:p>
            <a:pPr indent="-304792">
              <a:buNone/>
            </a:pPr>
            <a:endParaRPr/>
          </a:p>
          <a:p>
            <a:r>
              <a:rPr lang="en-GB"/>
              <a:t>Paper 2: Reasoning (40 minutes) – Wednesday 13</a:t>
            </a:r>
            <a:r>
              <a:rPr lang="en-GB" baseline="30000"/>
              <a:t>th</a:t>
            </a:r>
            <a:r>
              <a:rPr lang="en-GB"/>
              <a:t> May</a:t>
            </a:r>
            <a:endParaRPr/>
          </a:p>
          <a:p>
            <a:pPr indent="-304792">
              <a:buNone/>
            </a:pPr>
            <a:endParaRPr/>
          </a:p>
          <a:p>
            <a:r>
              <a:rPr lang="en-GB"/>
              <a:t>Paper 3: Reasoning (40 minutes) – Thursday 14</a:t>
            </a:r>
            <a:r>
              <a:rPr lang="en-GB" baseline="30000"/>
              <a:t>th</a:t>
            </a:r>
            <a:r>
              <a:rPr lang="en-GB"/>
              <a:t> May</a:t>
            </a:r>
            <a:endParaRPr/>
          </a:p>
        </p:txBody>
      </p:sp>
      <p:sp>
        <p:nvSpPr>
          <p:cNvPr id="147" name="Google Shape;147;p15"/>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 1 (Arithmetic)</a:t>
            </a:r>
            <a:endParaRPr/>
          </a:p>
        </p:txBody>
      </p:sp>
      <p:sp>
        <p:nvSpPr>
          <p:cNvPr id="153" name="Google Shape;153;p16"/>
          <p:cNvSpPr txBox="1">
            <a:spLocks noGrp="1"/>
          </p:cNvSpPr>
          <p:nvPr>
            <p:ph type="body" idx="1"/>
          </p:nvPr>
        </p:nvSpPr>
        <p:spPr>
          <a:xfrm>
            <a:off x="415600" y="985737"/>
            <a:ext cx="11360800" cy="2807331"/>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52396" indent="0">
              <a:buNone/>
            </a:pPr>
            <a:endParaRPr/>
          </a:p>
          <a:p>
            <a:pPr marL="152396" indent="0">
              <a:buNone/>
            </a:pPr>
            <a:r>
              <a:rPr lang="en-GB"/>
              <a:t>The test covers the four operations (addition, subtraction, multiplication, division, including order of operations requiring BIDMAS), percentages of amounts and calculating with decimals and fractions. </a:t>
            </a:r>
            <a:endParaRPr/>
          </a:p>
          <a:p>
            <a:pPr marL="152396" indent="0">
              <a:buNone/>
            </a:pPr>
            <a:endParaRPr/>
          </a:p>
          <a:p>
            <a:pPr marL="152396" indent="0">
              <a:buNone/>
            </a:pPr>
            <a:r>
              <a:rPr lang="en-GB"/>
              <a:t>Example questions: </a:t>
            </a:r>
            <a:endParaRPr/>
          </a:p>
        </p:txBody>
      </p:sp>
      <p:sp>
        <p:nvSpPr>
          <p:cNvPr id="154" name="Google Shape;154;p16"/>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17</a:t>
            </a:fld>
            <a:endParaRPr/>
          </a:p>
        </p:txBody>
      </p:sp>
      <p:pic>
        <p:nvPicPr>
          <p:cNvPr id="155" name="Google Shape;155;p16"/>
          <p:cNvPicPr preferRelativeResize="0"/>
          <p:nvPr/>
        </p:nvPicPr>
        <p:blipFill>
          <a:blip r:embed="rId3">
            <a:alphaModFix/>
          </a:blip>
          <a:stretch>
            <a:fillRect/>
          </a:stretch>
        </p:blipFill>
        <p:spPr>
          <a:xfrm>
            <a:off x="3207434" y="2918867"/>
            <a:ext cx="4054401" cy="3700867"/>
          </a:xfrm>
          <a:prstGeom prst="rect">
            <a:avLst/>
          </a:prstGeom>
          <a:noFill/>
          <a:ln>
            <a:noFill/>
          </a:ln>
        </p:spPr>
      </p:pic>
      <p:pic>
        <p:nvPicPr>
          <p:cNvPr id="156" name="Google Shape;156;p16"/>
          <p:cNvPicPr preferRelativeResize="0"/>
          <p:nvPr/>
        </p:nvPicPr>
        <p:blipFill>
          <a:blip r:embed="rId4">
            <a:alphaModFix/>
          </a:blip>
          <a:stretch>
            <a:fillRect/>
          </a:stretch>
        </p:blipFill>
        <p:spPr>
          <a:xfrm>
            <a:off x="7870667" y="3076800"/>
            <a:ext cx="3905735" cy="256600"/>
          </a:xfrm>
          <a:prstGeom prst="rect">
            <a:avLst/>
          </a:prstGeom>
          <a:noFill/>
          <a:ln>
            <a:noFill/>
          </a:ln>
        </p:spPr>
      </p:pic>
      <p:pic>
        <p:nvPicPr>
          <p:cNvPr id="157" name="Google Shape;157;p16"/>
          <p:cNvPicPr preferRelativeResize="0"/>
          <p:nvPr/>
        </p:nvPicPr>
        <p:blipFill>
          <a:blip r:embed="rId5">
            <a:alphaModFix/>
          </a:blip>
          <a:stretch>
            <a:fillRect/>
          </a:stretch>
        </p:blipFill>
        <p:spPr>
          <a:xfrm>
            <a:off x="7910500" y="3382401"/>
            <a:ext cx="3647936" cy="33023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 1 (Arithmetic)</a:t>
            </a:r>
            <a:endParaRPr/>
          </a:p>
        </p:txBody>
      </p:sp>
      <p:sp>
        <p:nvSpPr>
          <p:cNvPr id="163" name="Google Shape;163;p17"/>
          <p:cNvSpPr txBox="1">
            <a:spLocks noGrp="1"/>
          </p:cNvSpPr>
          <p:nvPr>
            <p:ph type="body" idx="1"/>
          </p:nvPr>
        </p:nvSpPr>
        <p:spPr>
          <a:xfrm>
            <a:off x="415600" y="985737"/>
            <a:ext cx="11360800" cy="579703"/>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1 mark questions: </a:t>
            </a:r>
            <a:endParaRPr/>
          </a:p>
        </p:txBody>
      </p:sp>
      <p:sp>
        <p:nvSpPr>
          <p:cNvPr id="164" name="Google Shape;164;p17"/>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18</a:t>
            </a:fld>
            <a:endParaRPr/>
          </a:p>
        </p:txBody>
      </p:sp>
      <p:grpSp>
        <p:nvGrpSpPr>
          <p:cNvPr id="165" name="Google Shape;165;p17"/>
          <p:cNvGrpSpPr/>
          <p:nvPr/>
        </p:nvGrpSpPr>
        <p:grpSpPr>
          <a:xfrm>
            <a:off x="6959685" y="2193094"/>
            <a:ext cx="3576409" cy="1288165"/>
            <a:chOff x="5219763" y="1644821"/>
            <a:chExt cx="2682307" cy="966124"/>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121900" tIns="121900" rIns="121900" bIns="121900" anchor="t" anchorCtr="0">
              <a:noAutofit/>
            </a:bodyPr>
            <a:lstStyle/>
            <a:p>
              <a:pPr>
                <a:buClr>
                  <a:schemeClr val="dk2"/>
                </a:buClr>
                <a:buSzPts val="1800"/>
              </a:pPr>
              <a:r>
                <a:rPr lang="en-GB" sz="1600">
                  <a:solidFill>
                    <a:schemeClr val="dk1"/>
                  </a:solidFill>
                  <a:latin typeface="Arial"/>
                  <a:ea typeface="Arial"/>
                  <a:cs typeface="Arial"/>
                  <a:sym typeface="Arial"/>
                </a:rPr>
                <a:t>Mental method: </a:t>
              </a:r>
              <a:endParaRPr sz="2400"/>
            </a:p>
            <a:p>
              <a:pPr>
                <a:buClr>
                  <a:schemeClr val="dk2"/>
                </a:buClr>
                <a:buSzPts val="1800"/>
              </a:pPr>
              <a:r>
                <a:rPr lang="en-GB" sz="1600">
                  <a:solidFill>
                    <a:schemeClr val="dk1"/>
                  </a:solidFill>
                  <a:latin typeface="Arial"/>
                  <a:ea typeface="Arial"/>
                  <a:cs typeface="Arial"/>
                  <a:sym typeface="Arial"/>
                </a:rPr>
                <a:t>Using known fact of 64 ÷ 8 = 8</a:t>
              </a:r>
              <a:endParaRPr sz="2400"/>
            </a:p>
          </p:txBody>
        </p:sp>
        <p:sp>
          <p:nvSpPr>
            <p:cNvPr id="167" name="Google Shape;167;p17"/>
            <p:cNvSpPr txBox="1"/>
            <p:nvPr/>
          </p:nvSpPr>
          <p:spPr>
            <a:xfrm>
              <a:off x="7280746" y="2333987"/>
              <a:ext cx="621324" cy="276958"/>
            </a:xfrm>
            <a:prstGeom prst="rect">
              <a:avLst/>
            </a:prstGeom>
            <a:noFill/>
            <a:ln>
              <a:noFill/>
            </a:ln>
          </p:spPr>
          <p:txBody>
            <a:bodyPr spcFirstLastPara="1" wrap="square" lIns="121900" tIns="60933" rIns="121900" bIns="60933" anchor="t" anchorCtr="0">
              <a:spAutoFit/>
            </a:bodyPr>
            <a:lstStyle/>
            <a:p>
              <a:pPr algn="ctr"/>
              <a:r>
                <a:rPr lang="en-GB" sz="1600">
                  <a:solidFill>
                    <a:srgbClr val="000000"/>
                  </a:solidFill>
                  <a:latin typeface="Arial"/>
                  <a:ea typeface="Arial"/>
                  <a:cs typeface="Arial"/>
                  <a:sym typeface="Arial"/>
                </a:rPr>
                <a:t>80</a:t>
              </a:r>
              <a:endParaRPr sz="2400"/>
            </a:p>
          </p:txBody>
        </p:sp>
      </p:grpSp>
      <p:pic>
        <p:nvPicPr>
          <p:cNvPr id="168" name="Google Shape;168;p17"/>
          <p:cNvPicPr preferRelativeResize="0"/>
          <p:nvPr/>
        </p:nvPicPr>
        <p:blipFill>
          <a:blip r:embed="rId3">
            <a:alphaModFix/>
          </a:blip>
          <a:stretch>
            <a:fillRect/>
          </a:stretch>
        </p:blipFill>
        <p:spPr>
          <a:xfrm>
            <a:off x="716967" y="1543916"/>
            <a:ext cx="5078135" cy="2204968"/>
          </a:xfrm>
          <a:prstGeom prst="rect">
            <a:avLst/>
          </a:prstGeom>
          <a:noFill/>
          <a:ln>
            <a:noFill/>
          </a:ln>
        </p:spPr>
      </p:pic>
      <p:sp>
        <p:nvSpPr>
          <p:cNvPr id="169" name="Google Shape;169;p17"/>
          <p:cNvSpPr txBox="1"/>
          <p:nvPr/>
        </p:nvSpPr>
        <p:spPr>
          <a:xfrm>
            <a:off x="1408900" y="2127484"/>
            <a:ext cx="3874400" cy="11476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emiBold"/>
                <a:ea typeface="Nunito SemiBold"/>
                <a:cs typeface="Nunito SemiBold"/>
                <a:sym typeface="Nunito SemiBold"/>
              </a:rPr>
              <a:t>Using known fact of 10% of 860 = 86</a:t>
            </a:r>
            <a:endParaRPr sz="1467">
              <a:solidFill>
                <a:schemeClr val="dk2"/>
              </a:solidFill>
              <a:latin typeface="Nunito SemiBold"/>
              <a:ea typeface="Nunito SemiBold"/>
              <a:cs typeface="Nunito SemiBold"/>
              <a:sym typeface="Nunito SemiBold"/>
            </a:endParaRPr>
          </a:p>
          <a:p>
            <a:r>
              <a:rPr lang="en-GB" sz="1467">
                <a:solidFill>
                  <a:schemeClr val="dk2"/>
                </a:solidFill>
                <a:latin typeface="Nunito SemiBold"/>
                <a:ea typeface="Nunito SemiBold"/>
                <a:cs typeface="Nunito SemiBold"/>
                <a:sym typeface="Nunito SemiBold"/>
              </a:rPr>
              <a:t>And 5% is half of 10%</a:t>
            </a:r>
            <a:endParaRPr sz="1467">
              <a:solidFill>
                <a:schemeClr val="dk2"/>
              </a:solidFill>
              <a:latin typeface="Nunito SemiBold"/>
              <a:ea typeface="Nunito SemiBold"/>
              <a:cs typeface="Nunito SemiBold"/>
              <a:sym typeface="Nunito SemiBold"/>
            </a:endParaRPr>
          </a:p>
          <a:p>
            <a:endParaRPr sz="1467">
              <a:solidFill>
                <a:schemeClr val="dk2"/>
              </a:solidFill>
              <a:latin typeface="Nunito SemiBold"/>
              <a:ea typeface="Nunito SemiBold"/>
              <a:cs typeface="Nunito SemiBold"/>
              <a:sym typeface="Nunito SemiBold"/>
            </a:endParaRPr>
          </a:p>
          <a:p>
            <a:r>
              <a:rPr lang="en-GB" sz="1467">
                <a:solidFill>
                  <a:schemeClr val="dk2"/>
                </a:solidFill>
                <a:latin typeface="Nunito SemiBold"/>
                <a:ea typeface="Nunito SemiBold"/>
                <a:cs typeface="Nunito SemiBold"/>
                <a:sym typeface="Nunito SemiBold"/>
              </a:rPr>
              <a:t>86 </a:t>
            </a:r>
            <a:r>
              <a:rPr lang="en-GB" sz="1467">
                <a:solidFill>
                  <a:schemeClr val="dk1"/>
                </a:solidFill>
                <a:latin typeface="Nunito"/>
                <a:ea typeface="Nunito"/>
                <a:cs typeface="Nunito"/>
                <a:sym typeface="Nunito"/>
              </a:rPr>
              <a:t>÷ 2 = 43                      </a:t>
            </a:r>
            <a:endParaRPr sz="1467">
              <a:solidFill>
                <a:schemeClr val="dk1"/>
              </a:solidFill>
              <a:latin typeface="Nunito"/>
              <a:ea typeface="Nunito"/>
              <a:cs typeface="Nunito"/>
              <a:sym typeface="Nunito"/>
            </a:endParaRPr>
          </a:p>
          <a:p>
            <a:r>
              <a:rPr lang="en-GB" sz="1467">
                <a:solidFill>
                  <a:schemeClr val="dk1"/>
                </a:solidFill>
                <a:latin typeface="Nunito"/>
                <a:ea typeface="Nunito"/>
                <a:cs typeface="Nunito"/>
                <a:sym typeface="Nunito"/>
              </a:rPr>
              <a:t>                                                          43</a:t>
            </a:r>
            <a:endParaRPr sz="1467">
              <a:solidFill>
                <a:schemeClr val="dk1"/>
              </a:solidFill>
              <a:latin typeface="Nunito"/>
              <a:ea typeface="Nunito"/>
              <a:cs typeface="Nunito"/>
              <a:sym typeface="Nunito"/>
            </a:endParaRPr>
          </a:p>
          <a:p>
            <a:endParaRPr sz="1600">
              <a:solidFill>
                <a:schemeClr val="dk1"/>
              </a:solidFill>
            </a:endParaRPr>
          </a:p>
          <a:p>
            <a:endParaRPr sz="1600">
              <a:solidFill>
                <a:schemeClr val="dk1"/>
              </a:solidFill>
            </a:endParaRPr>
          </a:p>
        </p:txBody>
      </p:sp>
      <p:pic>
        <p:nvPicPr>
          <p:cNvPr id="170" name="Google Shape;170;p17"/>
          <p:cNvPicPr preferRelativeResize="0"/>
          <p:nvPr/>
        </p:nvPicPr>
        <p:blipFill>
          <a:blip r:embed="rId4">
            <a:alphaModFix/>
          </a:blip>
          <a:stretch>
            <a:fillRect/>
          </a:stretch>
        </p:blipFill>
        <p:spPr>
          <a:xfrm>
            <a:off x="6047667" y="1535100"/>
            <a:ext cx="5096699" cy="2222600"/>
          </a:xfrm>
          <a:prstGeom prst="rect">
            <a:avLst/>
          </a:prstGeom>
          <a:noFill/>
          <a:ln>
            <a:noFill/>
          </a:ln>
        </p:spPr>
      </p:pic>
      <p:sp>
        <p:nvSpPr>
          <p:cNvPr id="171" name="Google Shape;171;p17"/>
          <p:cNvSpPr txBox="1"/>
          <p:nvPr/>
        </p:nvSpPr>
        <p:spPr>
          <a:xfrm>
            <a:off x="6775133" y="2175500"/>
            <a:ext cx="3712000" cy="13060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Known facts: 54 </a:t>
            </a:r>
            <a:r>
              <a:rPr lang="en-GB" sz="1467">
                <a:solidFill>
                  <a:schemeClr val="dk1"/>
                </a:solidFill>
                <a:latin typeface="Nunito"/>
                <a:ea typeface="Nunito"/>
                <a:cs typeface="Nunito"/>
                <a:sym typeface="Nunito"/>
              </a:rPr>
              <a:t>÷ 6 = 9</a:t>
            </a:r>
            <a:endParaRPr sz="1467">
              <a:solidFill>
                <a:schemeClr val="dk1"/>
              </a:solidFill>
              <a:latin typeface="Nunito"/>
              <a:ea typeface="Nunito"/>
              <a:cs typeface="Nunito"/>
              <a:sym typeface="Nunito"/>
            </a:endParaRPr>
          </a:p>
          <a:p>
            <a:endParaRPr sz="1467">
              <a:solidFill>
                <a:schemeClr val="dk1"/>
              </a:solidFill>
              <a:latin typeface="Nunito"/>
              <a:ea typeface="Nunito"/>
              <a:cs typeface="Nunito"/>
              <a:sym typeface="Nunito"/>
            </a:endParaRPr>
          </a:p>
          <a:p>
            <a:endParaRPr sz="1467">
              <a:solidFill>
                <a:schemeClr val="dk1"/>
              </a:solidFill>
              <a:latin typeface="Nunito"/>
              <a:ea typeface="Nunito"/>
              <a:cs typeface="Nunito"/>
              <a:sym typeface="Nunito"/>
            </a:endParaRPr>
          </a:p>
          <a:p>
            <a:endParaRPr sz="1467">
              <a:solidFill>
                <a:schemeClr val="dk1"/>
              </a:solidFill>
              <a:latin typeface="Nunito"/>
              <a:ea typeface="Nunito"/>
              <a:cs typeface="Nunito"/>
              <a:sym typeface="Nunito"/>
            </a:endParaRPr>
          </a:p>
          <a:p>
            <a:r>
              <a:rPr lang="en-GB" sz="1467">
                <a:solidFill>
                  <a:schemeClr val="dk1"/>
                </a:solidFill>
                <a:latin typeface="Nunito"/>
                <a:ea typeface="Nunito"/>
                <a:cs typeface="Nunito"/>
                <a:sym typeface="Nunito"/>
              </a:rPr>
              <a:t>                                                        90</a:t>
            </a:r>
            <a:endParaRPr sz="1467">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6057319" y="3986567"/>
            <a:ext cx="5147613" cy="2222600"/>
          </a:xfrm>
          <a:prstGeom prst="rect">
            <a:avLst/>
          </a:prstGeom>
          <a:noFill/>
          <a:ln>
            <a:noFill/>
          </a:ln>
        </p:spPr>
      </p:pic>
      <p:sp>
        <p:nvSpPr>
          <p:cNvPr id="173" name="Google Shape;173;p17"/>
          <p:cNvSpPr txBox="1"/>
          <p:nvPr/>
        </p:nvSpPr>
        <p:spPr>
          <a:xfrm>
            <a:off x="6816567" y="4641067"/>
            <a:ext cx="3812400" cy="7872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12 x 3 = 39</a:t>
            </a:r>
            <a:endParaRPr sz="1467">
              <a:solidFill>
                <a:schemeClr val="dk2"/>
              </a:solidFill>
              <a:latin typeface="Nunito Sans SemiBold"/>
              <a:ea typeface="Nunito Sans SemiBold"/>
              <a:cs typeface="Nunito Sans SemiBold"/>
              <a:sym typeface="Nunito Sans SemiBold"/>
            </a:endParaRPr>
          </a:p>
          <a:p>
            <a:endParaRPr sz="1467">
              <a:solidFill>
                <a:schemeClr val="dk2"/>
              </a:solidFill>
              <a:latin typeface="Nunito Sans SemiBold"/>
              <a:ea typeface="Nunito Sans SemiBold"/>
              <a:cs typeface="Nunito Sans SemiBold"/>
              <a:sym typeface="Nunito Sans SemiBold"/>
            </a:endParaRPr>
          </a:p>
          <a:p>
            <a:r>
              <a:rPr lang="en-GB" sz="1467">
                <a:solidFill>
                  <a:schemeClr val="dk2"/>
                </a:solidFill>
                <a:latin typeface="Nunito Sans SemiBold"/>
                <a:ea typeface="Nunito Sans SemiBold"/>
                <a:cs typeface="Nunito Sans SemiBold"/>
                <a:sym typeface="Nunito Sans SemiBold"/>
              </a:rPr>
              <a:t>39 x 10 = 390 </a:t>
            </a:r>
            <a:endParaRPr sz="1467">
              <a:solidFill>
                <a:schemeClr val="dk2"/>
              </a:solidFill>
              <a:latin typeface="Nunito Sans SemiBold"/>
              <a:ea typeface="Nunito Sans SemiBold"/>
              <a:cs typeface="Nunito Sans SemiBold"/>
              <a:sym typeface="Nunito Sans SemiBold"/>
            </a:endParaRPr>
          </a:p>
          <a:p>
            <a:endParaRPr sz="1467">
              <a:solidFill>
                <a:schemeClr val="dk2"/>
              </a:solidFill>
              <a:latin typeface="Nunito Sans SemiBold"/>
              <a:ea typeface="Nunito Sans SemiBold"/>
              <a:cs typeface="Nunito Sans SemiBold"/>
              <a:sym typeface="Nunito Sans SemiBold"/>
            </a:endParaRPr>
          </a:p>
          <a:p>
            <a:r>
              <a:rPr lang="en-GB" sz="1467">
                <a:solidFill>
                  <a:schemeClr val="dk2"/>
                </a:solidFill>
                <a:latin typeface="Nunito Sans SemiBold"/>
                <a:ea typeface="Nunito Sans SemiBold"/>
                <a:cs typeface="Nunito Sans SemiBold"/>
                <a:sym typeface="Nunito Sans SemiBold"/>
              </a:rPr>
              <a:t>                                                        390</a:t>
            </a:r>
            <a:endParaRPr sz="1467">
              <a:solidFill>
                <a:schemeClr val="dk2"/>
              </a:solidFill>
              <a:latin typeface="Nunito Sans SemiBold"/>
              <a:ea typeface="Nunito Sans SemiBold"/>
              <a:cs typeface="Nunito Sans SemiBold"/>
              <a:sym typeface="Nunito Sans SemiBold"/>
            </a:endParaRPr>
          </a:p>
          <a:p>
            <a:endParaRPr sz="1467">
              <a:solidFill>
                <a:schemeClr val="dk2"/>
              </a:solidFill>
              <a:latin typeface="Nunito Sans SemiBold"/>
              <a:ea typeface="Nunito Sans SemiBold"/>
              <a:cs typeface="Nunito Sans SemiBold"/>
              <a:sym typeface="Nunito Sans SemiBold"/>
            </a:endParaRPr>
          </a:p>
          <a:p>
            <a:r>
              <a:rPr lang="en-GB" sz="1467">
                <a:solidFill>
                  <a:schemeClr val="dk2"/>
                </a:solidFill>
                <a:latin typeface="Nunito Sans SemiBold"/>
                <a:ea typeface="Nunito Sans SemiBold"/>
                <a:cs typeface="Nunito Sans SemiBold"/>
                <a:sym typeface="Nunito Sans SemiBold"/>
              </a:rPr>
              <a:t>                                                       </a:t>
            </a:r>
            <a:endParaRPr sz="1467">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647500" y="4003317"/>
            <a:ext cx="5147600" cy="2214319"/>
          </a:xfrm>
          <a:prstGeom prst="rect">
            <a:avLst/>
          </a:prstGeom>
          <a:noFill/>
          <a:ln>
            <a:noFill/>
          </a:ln>
        </p:spPr>
      </p:pic>
      <p:sp>
        <p:nvSpPr>
          <p:cNvPr id="175" name="Google Shape;175;p17"/>
          <p:cNvSpPr txBox="1"/>
          <p:nvPr/>
        </p:nvSpPr>
        <p:spPr>
          <a:xfrm>
            <a:off x="1357100" y="4641067"/>
            <a:ext cx="3967600" cy="7872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⅝ x ⅓ </a:t>
            </a:r>
            <a:endParaRPr sz="1467">
              <a:solidFill>
                <a:schemeClr val="dk2"/>
              </a:solidFill>
              <a:latin typeface="Nunito Sans SemiBold"/>
              <a:ea typeface="Nunito Sans SemiBold"/>
              <a:cs typeface="Nunito Sans SemiBold"/>
              <a:sym typeface="Nunito Sans SemiBold"/>
            </a:endParaRPr>
          </a:p>
          <a:p>
            <a:r>
              <a:rPr lang="en-GB" sz="1467">
                <a:solidFill>
                  <a:schemeClr val="dk2"/>
                </a:solidFill>
                <a:latin typeface="Nunito Sans SemiBold"/>
                <a:ea typeface="Nunito Sans SemiBold"/>
                <a:cs typeface="Nunito Sans SemiBold"/>
                <a:sym typeface="Nunito Sans SemiBold"/>
              </a:rPr>
              <a:t>5 x 1 = 5</a:t>
            </a:r>
            <a:endParaRPr sz="1467">
              <a:solidFill>
                <a:schemeClr val="dk2"/>
              </a:solidFill>
              <a:latin typeface="Nunito Sans SemiBold"/>
              <a:ea typeface="Nunito Sans SemiBold"/>
              <a:cs typeface="Nunito Sans SemiBold"/>
              <a:sym typeface="Nunito Sans SemiBold"/>
            </a:endParaRPr>
          </a:p>
          <a:p>
            <a:r>
              <a:rPr lang="en-GB" sz="1467">
                <a:solidFill>
                  <a:schemeClr val="dk2"/>
                </a:solidFill>
                <a:latin typeface="Nunito Sans SemiBold"/>
                <a:ea typeface="Nunito Sans SemiBold"/>
                <a:cs typeface="Nunito Sans SemiBold"/>
                <a:sym typeface="Nunito Sans SemiBold"/>
              </a:rPr>
              <a:t>8 x 3 = 24 </a:t>
            </a:r>
            <a:endParaRPr sz="1467">
              <a:solidFill>
                <a:schemeClr val="dk2"/>
              </a:solidFill>
              <a:latin typeface="Nunito Sans SemiBold"/>
              <a:ea typeface="Nunito Sans SemiBold"/>
              <a:cs typeface="Nunito Sans SemiBold"/>
              <a:sym typeface="Nunito Sans SemiBold"/>
            </a:endParaRPr>
          </a:p>
          <a:p>
            <a:r>
              <a:rPr lang="en-GB" sz="1467">
                <a:solidFill>
                  <a:schemeClr val="dk2"/>
                </a:solidFill>
                <a:latin typeface="Nunito Sans SemiBold"/>
                <a:ea typeface="Nunito Sans SemiBold"/>
                <a:cs typeface="Nunito Sans SemiBold"/>
                <a:sym typeface="Nunito Sans SemiBold"/>
              </a:rPr>
              <a:t>⅝ x ⅓ = 5/24 </a:t>
            </a:r>
            <a:endParaRPr sz="1467">
              <a:solidFill>
                <a:schemeClr val="dk2"/>
              </a:solidFill>
              <a:latin typeface="Nunito Sans SemiBold"/>
              <a:ea typeface="Nunito Sans SemiBold"/>
              <a:cs typeface="Nunito Sans SemiBold"/>
              <a:sym typeface="Nunito Sans SemiBold"/>
            </a:endParaRPr>
          </a:p>
          <a:p>
            <a:r>
              <a:rPr lang="en-GB" sz="1467">
                <a:solidFill>
                  <a:schemeClr val="dk2"/>
                </a:solidFill>
                <a:latin typeface="Nunito Sans SemiBold"/>
                <a:ea typeface="Nunito Sans SemiBold"/>
                <a:cs typeface="Nunito Sans SemiBold"/>
                <a:sym typeface="Nunito Sans SemiBold"/>
              </a:rPr>
              <a:t>                                                      5/24 </a:t>
            </a:r>
            <a:endParaRPr sz="1467">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 1 (Arithmetic)</a:t>
            </a:r>
            <a:endParaRPr/>
          </a:p>
        </p:txBody>
      </p:sp>
      <p:sp>
        <p:nvSpPr>
          <p:cNvPr id="181" name="Google Shape;181;p18"/>
          <p:cNvSpPr txBox="1">
            <a:spLocks noGrp="1"/>
          </p:cNvSpPr>
          <p:nvPr>
            <p:ph type="body" idx="1"/>
          </p:nvPr>
        </p:nvSpPr>
        <p:spPr>
          <a:xfrm>
            <a:off x="415600" y="985737"/>
            <a:ext cx="11360800" cy="579703"/>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2 mark question: </a:t>
            </a:r>
            <a:endParaRPr/>
          </a:p>
        </p:txBody>
      </p:sp>
      <p:sp>
        <p:nvSpPr>
          <p:cNvPr id="182" name="Google Shape;182;p18"/>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19</a:t>
            </a:fld>
            <a:endParaRPr/>
          </a:p>
        </p:txBody>
      </p:sp>
      <p:pic>
        <p:nvPicPr>
          <p:cNvPr id="183" name="Google Shape;183;p18"/>
          <p:cNvPicPr preferRelativeResize="0"/>
          <p:nvPr/>
        </p:nvPicPr>
        <p:blipFill>
          <a:blip r:embed="rId3">
            <a:alphaModFix/>
          </a:blip>
          <a:stretch>
            <a:fillRect/>
          </a:stretch>
        </p:blipFill>
        <p:spPr>
          <a:xfrm>
            <a:off x="203200" y="1768639"/>
            <a:ext cx="5448512" cy="2622224"/>
          </a:xfrm>
          <a:prstGeom prst="rect">
            <a:avLst/>
          </a:prstGeom>
          <a:noFill/>
          <a:ln>
            <a:noFill/>
          </a:ln>
        </p:spPr>
      </p:pic>
      <p:pic>
        <p:nvPicPr>
          <p:cNvPr id="184" name="Google Shape;184;p18"/>
          <p:cNvPicPr preferRelativeResize="0"/>
          <p:nvPr/>
        </p:nvPicPr>
        <p:blipFill>
          <a:blip r:embed="rId4">
            <a:alphaModFix/>
          </a:blip>
          <a:stretch>
            <a:fillRect/>
          </a:stretch>
        </p:blipFill>
        <p:spPr>
          <a:xfrm>
            <a:off x="5651701" y="1378934"/>
            <a:ext cx="6094601" cy="4419533"/>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Papers 2 and 3 (Reasoning)</a:t>
            </a:r>
            <a:endParaRPr/>
          </a:p>
        </p:txBody>
      </p:sp>
      <p:sp>
        <p:nvSpPr>
          <p:cNvPr id="190" name="Google Shape;190;p19"/>
          <p:cNvSpPr txBox="1">
            <a:spLocks noGrp="1"/>
          </p:cNvSpPr>
          <p:nvPr>
            <p:ph type="body" idx="1"/>
          </p:nvPr>
        </p:nvSpPr>
        <p:spPr>
          <a:xfrm>
            <a:off x="415600" y="985737"/>
            <a:ext cx="11360800" cy="5433300"/>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52396" indent="0">
              <a:buNone/>
            </a:pPr>
            <a:endParaRPr/>
          </a:p>
          <a:p>
            <a:pPr marL="152396" indent="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r>
              <a:rPr lang="en-GB">
                <a:solidFill>
                  <a:srgbClr val="283593"/>
                </a:solidFill>
              </a:rPr>
              <a:t>Number and place value (including Roman numerals);</a:t>
            </a:r>
            <a:endParaRPr/>
          </a:p>
          <a:p>
            <a:r>
              <a:rPr lang="en-GB">
                <a:solidFill>
                  <a:srgbClr val="283593"/>
                </a:solidFill>
              </a:rPr>
              <a:t>The four operations;</a:t>
            </a:r>
            <a:endParaRPr/>
          </a:p>
          <a:p>
            <a:r>
              <a:rPr lang="en-GB">
                <a:solidFill>
                  <a:srgbClr val="283593"/>
                </a:solidFill>
              </a:rPr>
              <a:t>Geometry (properties of shape, position and direction);</a:t>
            </a:r>
            <a:endParaRPr/>
          </a:p>
          <a:p>
            <a:r>
              <a:rPr lang="en-GB">
                <a:solidFill>
                  <a:srgbClr val="283593"/>
                </a:solidFill>
              </a:rPr>
              <a:t>Statistics;</a:t>
            </a:r>
            <a:endParaRPr/>
          </a:p>
          <a:p>
            <a:r>
              <a:rPr lang="en-GB">
                <a:solidFill>
                  <a:srgbClr val="283593"/>
                </a:solidFill>
              </a:rPr>
              <a:t>Measurement (length, perimeter, mass, volume, time, money);</a:t>
            </a:r>
            <a:endParaRPr/>
          </a:p>
          <a:p>
            <a:r>
              <a:rPr lang="en-GB">
                <a:solidFill>
                  <a:srgbClr val="283593"/>
                </a:solidFill>
              </a:rPr>
              <a:t>Algebra;</a:t>
            </a:r>
            <a:endParaRPr/>
          </a:p>
          <a:p>
            <a:r>
              <a:rPr lang="en-GB">
                <a:solidFill>
                  <a:srgbClr val="283593"/>
                </a:solidFill>
              </a:rPr>
              <a:t>Ratio and proportion;</a:t>
            </a:r>
            <a:endParaRPr/>
          </a:p>
          <a:p>
            <a:r>
              <a:rPr lang="en-GB">
                <a:solidFill>
                  <a:srgbClr val="283593"/>
                </a:solidFill>
              </a:rPr>
              <a:t>Fractions, decimals and percentages. </a:t>
            </a:r>
            <a:endParaRPr/>
          </a:p>
        </p:txBody>
      </p:sp>
      <p:sp>
        <p:nvSpPr>
          <p:cNvPr id="191" name="Google Shape;191;p19"/>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 2 (Reasoning)</a:t>
            </a:r>
            <a:endParaRPr/>
          </a:p>
        </p:txBody>
      </p:sp>
      <p:sp>
        <p:nvSpPr>
          <p:cNvPr id="197" name="Google Shape;197;p20"/>
          <p:cNvSpPr txBox="1">
            <a:spLocks noGrp="1"/>
          </p:cNvSpPr>
          <p:nvPr>
            <p:ph type="body" idx="1"/>
          </p:nvPr>
        </p:nvSpPr>
        <p:spPr>
          <a:xfrm>
            <a:off x="415600" y="985738"/>
            <a:ext cx="11360800" cy="579701"/>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questions:</a:t>
            </a:r>
            <a:endParaRPr/>
          </a:p>
        </p:txBody>
      </p:sp>
      <p:sp>
        <p:nvSpPr>
          <p:cNvPr id="198" name="Google Shape;198;p20"/>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21</a:t>
            </a:fld>
            <a:endParaRPr/>
          </a:p>
        </p:txBody>
      </p:sp>
      <p:pic>
        <p:nvPicPr>
          <p:cNvPr id="199" name="Google Shape;199;p20"/>
          <p:cNvPicPr preferRelativeResize="0"/>
          <p:nvPr/>
        </p:nvPicPr>
        <p:blipFill>
          <a:blip r:embed="rId3">
            <a:alphaModFix/>
          </a:blip>
          <a:stretch>
            <a:fillRect/>
          </a:stretch>
        </p:blipFill>
        <p:spPr>
          <a:xfrm>
            <a:off x="290467" y="1833657"/>
            <a:ext cx="5425816" cy="2891553"/>
          </a:xfrm>
          <a:prstGeom prst="rect">
            <a:avLst/>
          </a:prstGeom>
          <a:noFill/>
          <a:ln>
            <a:noFill/>
          </a:ln>
        </p:spPr>
      </p:pic>
      <p:sp>
        <p:nvSpPr>
          <p:cNvPr id="200" name="Google Shape;200;p20"/>
          <p:cNvSpPr txBox="1"/>
          <p:nvPr/>
        </p:nvSpPr>
        <p:spPr>
          <a:xfrm>
            <a:off x="1388167" y="2548467"/>
            <a:ext cx="331600" cy="451302"/>
          </a:xfrm>
          <a:prstGeom prst="rect">
            <a:avLst/>
          </a:prstGeom>
          <a:noFill/>
          <a:ln>
            <a:noFill/>
          </a:ln>
        </p:spPr>
        <p:txBody>
          <a:bodyPr spcFirstLastPara="1" wrap="square" lIns="121900" tIns="121900" rIns="121900" bIns="121900" anchor="t" anchorCtr="0">
            <a:spAutoFit/>
          </a:bodyPr>
          <a:lstStyle/>
          <a:p>
            <a:r>
              <a:rPr lang="en-GB" sz="1333">
                <a:solidFill>
                  <a:schemeClr val="dk1"/>
                </a:solidFill>
              </a:rPr>
              <a:t>✔</a:t>
            </a:r>
            <a:endParaRPr sz="1333"/>
          </a:p>
        </p:txBody>
      </p:sp>
      <p:sp>
        <p:nvSpPr>
          <p:cNvPr id="201" name="Google Shape;201;p20"/>
          <p:cNvSpPr txBox="1"/>
          <p:nvPr/>
        </p:nvSpPr>
        <p:spPr>
          <a:xfrm>
            <a:off x="1342733" y="3354067"/>
            <a:ext cx="331600" cy="451302"/>
          </a:xfrm>
          <a:prstGeom prst="rect">
            <a:avLst/>
          </a:prstGeom>
          <a:noFill/>
          <a:ln>
            <a:noFill/>
          </a:ln>
        </p:spPr>
        <p:txBody>
          <a:bodyPr spcFirstLastPara="1" wrap="square" lIns="121900" tIns="121900" rIns="121900" bIns="121900" anchor="t" anchorCtr="0">
            <a:spAutoFit/>
          </a:bodyPr>
          <a:lstStyle/>
          <a:p>
            <a:r>
              <a:rPr lang="en-GB" sz="1333">
                <a:solidFill>
                  <a:schemeClr val="dk1"/>
                </a:solidFill>
              </a:rPr>
              <a:t>✔</a:t>
            </a:r>
            <a:endParaRPr sz="1333"/>
          </a:p>
        </p:txBody>
      </p:sp>
      <p:sp>
        <p:nvSpPr>
          <p:cNvPr id="202" name="Google Shape;202;p20"/>
          <p:cNvSpPr txBox="1"/>
          <p:nvPr/>
        </p:nvSpPr>
        <p:spPr>
          <a:xfrm>
            <a:off x="1388167" y="3805667"/>
            <a:ext cx="331600" cy="451302"/>
          </a:xfrm>
          <a:prstGeom prst="rect">
            <a:avLst/>
          </a:prstGeom>
          <a:noFill/>
          <a:ln>
            <a:noFill/>
          </a:ln>
        </p:spPr>
        <p:txBody>
          <a:bodyPr spcFirstLastPara="1" wrap="square" lIns="121900" tIns="121900" rIns="121900" bIns="121900" anchor="t" anchorCtr="0">
            <a:spAutoFit/>
          </a:bodyPr>
          <a:lstStyle/>
          <a:p>
            <a:r>
              <a:rPr lang="en-GB" sz="1333">
                <a:solidFill>
                  <a:schemeClr val="dk1"/>
                </a:solidFill>
              </a:rPr>
              <a:t>✔</a:t>
            </a:r>
            <a:endParaRPr sz="1333"/>
          </a:p>
        </p:txBody>
      </p:sp>
      <p:pic>
        <p:nvPicPr>
          <p:cNvPr id="203" name="Google Shape;203;p20"/>
          <p:cNvPicPr preferRelativeResize="0"/>
          <p:nvPr/>
        </p:nvPicPr>
        <p:blipFill>
          <a:blip r:embed="rId4">
            <a:alphaModFix/>
          </a:blip>
          <a:stretch>
            <a:fillRect/>
          </a:stretch>
        </p:blipFill>
        <p:spPr>
          <a:xfrm>
            <a:off x="5716283" y="1478572"/>
            <a:ext cx="6069317" cy="4015229"/>
          </a:xfrm>
          <a:prstGeom prst="rect">
            <a:avLst/>
          </a:prstGeom>
          <a:noFill/>
          <a:ln>
            <a:noFill/>
          </a:ln>
        </p:spPr>
      </p:pic>
      <p:sp>
        <p:nvSpPr>
          <p:cNvPr id="204" name="Google Shape;204;p20"/>
          <p:cNvSpPr txBox="1"/>
          <p:nvPr/>
        </p:nvSpPr>
        <p:spPr>
          <a:xfrm>
            <a:off x="6681900" y="3625833"/>
            <a:ext cx="839200" cy="2796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5</a:t>
            </a:r>
            <a:endParaRPr sz="1467">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8584067" y="3625833"/>
            <a:ext cx="839200" cy="2796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19</a:t>
            </a:r>
            <a:endParaRPr sz="1467">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6681900" y="4332667"/>
            <a:ext cx="839200" cy="2796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7</a:t>
            </a:r>
            <a:endParaRPr sz="1467">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6681900" y="4970967"/>
            <a:ext cx="839200" cy="2796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11</a:t>
            </a:r>
            <a:endParaRPr sz="1467">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8584067" y="4332667"/>
            <a:ext cx="839200" cy="2796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17</a:t>
            </a:r>
            <a:endParaRPr sz="1467">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8584067" y="4970967"/>
            <a:ext cx="839200" cy="279600"/>
          </a:xfrm>
          <a:prstGeom prst="rect">
            <a:avLst/>
          </a:prstGeom>
          <a:noFill/>
          <a:ln>
            <a:noFill/>
          </a:ln>
        </p:spPr>
        <p:txBody>
          <a:bodyPr spcFirstLastPara="1" wrap="square" lIns="121900" tIns="121900" rIns="121900" bIns="121900" anchor="t" anchorCtr="0">
            <a:noAutofit/>
          </a:bodyPr>
          <a:lstStyle/>
          <a:p>
            <a:r>
              <a:rPr lang="en-GB" sz="1467">
                <a:solidFill>
                  <a:schemeClr val="dk2"/>
                </a:solidFill>
                <a:latin typeface="Nunito Sans SemiBold"/>
                <a:ea typeface="Nunito Sans SemiBold"/>
                <a:cs typeface="Nunito Sans SemiBold"/>
                <a:sym typeface="Nunito Sans SemiBold"/>
              </a:rPr>
              <a:t>13</a:t>
            </a:r>
            <a:endParaRPr sz="1467">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 2 (Reasoning)</a:t>
            </a:r>
            <a:endParaRPr/>
          </a:p>
        </p:txBody>
      </p:sp>
      <p:sp>
        <p:nvSpPr>
          <p:cNvPr id="215" name="Google Shape;215;p21"/>
          <p:cNvSpPr txBox="1">
            <a:spLocks noGrp="1"/>
          </p:cNvSpPr>
          <p:nvPr>
            <p:ph type="body" idx="1"/>
          </p:nvPr>
        </p:nvSpPr>
        <p:spPr>
          <a:xfrm>
            <a:off x="415600" y="985737"/>
            <a:ext cx="11360800" cy="524800"/>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questions:</a:t>
            </a:r>
            <a:endParaRPr/>
          </a:p>
        </p:txBody>
      </p:sp>
      <p:sp>
        <p:nvSpPr>
          <p:cNvPr id="216" name="Google Shape;216;p21"/>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22</a:t>
            </a:fld>
            <a:endParaRPr/>
          </a:p>
        </p:txBody>
      </p:sp>
      <p:pic>
        <p:nvPicPr>
          <p:cNvPr id="217" name="Google Shape;217;p21"/>
          <p:cNvPicPr preferRelativeResize="0"/>
          <p:nvPr/>
        </p:nvPicPr>
        <p:blipFill>
          <a:blip r:embed="rId3">
            <a:alphaModFix/>
          </a:blip>
          <a:stretch>
            <a:fillRect/>
          </a:stretch>
        </p:blipFill>
        <p:spPr>
          <a:xfrm>
            <a:off x="290468" y="1640234"/>
            <a:ext cx="5049065" cy="4520399"/>
          </a:xfrm>
          <a:prstGeom prst="rect">
            <a:avLst/>
          </a:prstGeom>
          <a:noFill/>
          <a:ln>
            <a:noFill/>
          </a:ln>
        </p:spPr>
      </p:pic>
      <p:pic>
        <p:nvPicPr>
          <p:cNvPr id="218" name="Google Shape;218;p21"/>
          <p:cNvPicPr preferRelativeResize="0"/>
          <p:nvPr/>
        </p:nvPicPr>
        <p:blipFill>
          <a:blip r:embed="rId4">
            <a:alphaModFix/>
          </a:blip>
          <a:stretch>
            <a:fillRect/>
          </a:stretch>
        </p:blipFill>
        <p:spPr>
          <a:xfrm>
            <a:off x="5330333" y="1847720"/>
            <a:ext cx="6446071" cy="337821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 3 (Reasoning)</a:t>
            </a:r>
            <a:endParaRPr/>
          </a:p>
        </p:txBody>
      </p:sp>
      <p:sp>
        <p:nvSpPr>
          <p:cNvPr id="224" name="Google Shape;224;p22"/>
          <p:cNvSpPr txBox="1">
            <a:spLocks noGrp="1"/>
          </p:cNvSpPr>
          <p:nvPr>
            <p:ph type="body" idx="1"/>
          </p:nvPr>
        </p:nvSpPr>
        <p:spPr>
          <a:xfrm>
            <a:off x="415600" y="985737"/>
            <a:ext cx="11360800" cy="579703"/>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questions:</a:t>
            </a:r>
            <a:endParaRPr/>
          </a:p>
        </p:txBody>
      </p:sp>
      <p:sp>
        <p:nvSpPr>
          <p:cNvPr id="225" name="Google Shape;225;p22"/>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23</a:t>
            </a:fld>
            <a:endParaRPr/>
          </a:p>
        </p:txBody>
      </p:sp>
      <p:pic>
        <p:nvPicPr>
          <p:cNvPr id="226" name="Google Shape;226;p22"/>
          <p:cNvPicPr preferRelativeResize="0"/>
          <p:nvPr/>
        </p:nvPicPr>
        <p:blipFill>
          <a:blip r:embed="rId3">
            <a:alphaModFix/>
          </a:blip>
          <a:stretch>
            <a:fillRect/>
          </a:stretch>
        </p:blipFill>
        <p:spPr>
          <a:xfrm>
            <a:off x="203201" y="1768639"/>
            <a:ext cx="5403097" cy="2416912"/>
          </a:xfrm>
          <a:prstGeom prst="rect">
            <a:avLst/>
          </a:prstGeom>
          <a:noFill/>
          <a:ln>
            <a:noFill/>
          </a:ln>
        </p:spPr>
      </p:pic>
      <p:pic>
        <p:nvPicPr>
          <p:cNvPr id="227" name="Google Shape;227;p22"/>
          <p:cNvPicPr preferRelativeResize="0"/>
          <p:nvPr/>
        </p:nvPicPr>
        <p:blipFill>
          <a:blip r:embed="rId4">
            <a:alphaModFix/>
          </a:blip>
          <a:stretch>
            <a:fillRect/>
          </a:stretch>
        </p:blipFill>
        <p:spPr>
          <a:xfrm>
            <a:off x="5606300" y="2560333"/>
            <a:ext cx="6219699" cy="128526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90467" y="276334"/>
            <a:ext cx="11360800" cy="579701"/>
          </a:xfrm>
          <a:prstGeom prst="rect">
            <a:avLst/>
          </a:prstGeom>
          <a:noFill/>
          <a:ln>
            <a:noFill/>
          </a:ln>
        </p:spPr>
        <p:txBody>
          <a:bodyPr spcFirstLastPara="1" vert="horz" wrap="square" lIns="121900" tIns="121900" rIns="121900" bIns="121900" rtlCol="0" anchor="t" anchorCtr="0">
            <a:noAutofit/>
          </a:bodyPr>
          <a:lstStyle/>
          <a:p>
            <a:r>
              <a:rPr lang="en-GB"/>
              <a:t>Maths Paper 3 (Reasoning)</a:t>
            </a:r>
            <a:endParaRPr/>
          </a:p>
        </p:txBody>
      </p:sp>
      <p:sp>
        <p:nvSpPr>
          <p:cNvPr id="233" name="Google Shape;233;p23"/>
          <p:cNvSpPr txBox="1">
            <a:spLocks noGrp="1"/>
          </p:cNvSpPr>
          <p:nvPr>
            <p:ph type="body" idx="1"/>
          </p:nvPr>
        </p:nvSpPr>
        <p:spPr>
          <a:xfrm>
            <a:off x="415600" y="985737"/>
            <a:ext cx="11360800" cy="579703"/>
          </a:xfrm>
          <a:prstGeom prst="rect">
            <a:avLst/>
          </a:prstGeom>
          <a:noFill/>
          <a:ln>
            <a:noFill/>
          </a:ln>
        </p:spPr>
        <p:txBody>
          <a:bodyPr spcFirstLastPara="1" vert="horz" wrap="square" lIns="121900" tIns="121900" rIns="121900" bIns="121900" rtlCol="0" anchor="t" anchorCtr="0">
            <a:noAutofit/>
          </a:bodyPr>
          <a:lstStyle/>
          <a:p>
            <a:pPr marL="152396" indent="0">
              <a:buNone/>
            </a:pPr>
            <a:r>
              <a:rPr lang="en-GB"/>
              <a:t>Example question:</a:t>
            </a:r>
            <a:endParaRPr/>
          </a:p>
        </p:txBody>
      </p:sp>
      <p:sp>
        <p:nvSpPr>
          <p:cNvPr id="234" name="Google Shape;234;p23"/>
          <p:cNvSpPr txBox="1">
            <a:spLocks noGrp="1"/>
          </p:cNvSpPr>
          <p:nvPr>
            <p:ph type="sldNum" idx="12"/>
          </p:nvPr>
        </p:nvSpPr>
        <p:spPr>
          <a:xfrm>
            <a:off x="11296611" y="6217623"/>
            <a:ext cx="731600" cy="524800"/>
          </a:xfrm>
          <a:prstGeom prst="rect">
            <a:avLst/>
          </a:prstGeom>
          <a:noFill/>
          <a:ln>
            <a:noFill/>
          </a:ln>
        </p:spPr>
        <p:txBody>
          <a:bodyPr spcFirstLastPara="1" vert="horz" wrap="square" lIns="121900" tIns="121900" rIns="121900" bIns="121900" rtlCol="0" anchor="ctr" anchorCtr="0">
            <a:noAutofit/>
          </a:bodyPr>
          <a:lstStyle/>
          <a:p>
            <a:fld id="{00000000-1234-1234-1234-123412341234}" type="slidenum">
              <a:rPr lang="en-GB"/>
              <a:pPr/>
              <a:t>24</a:t>
            </a:fld>
            <a:endParaRPr/>
          </a:p>
        </p:txBody>
      </p:sp>
      <p:pic>
        <p:nvPicPr>
          <p:cNvPr id="235" name="Google Shape;235;p23"/>
          <p:cNvPicPr preferRelativeResize="0"/>
          <p:nvPr/>
        </p:nvPicPr>
        <p:blipFill>
          <a:blip r:embed="rId3">
            <a:alphaModFix/>
          </a:blip>
          <a:stretch>
            <a:fillRect/>
          </a:stretch>
        </p:blipFill>
        <p:spPr>
          <a:xfrm>
            <a:off x="549823" y="1644334"/>
            <a:ext cx="4848479" cy="4638068"/>
          </a:xfrm>
          <a:prstGeom prst="rect">
            <a:avLst/>
          </a:prstGeom>
          <a:noFill/>
          <a:ln>
            <a:noFill/>
          </a:ln>
        </p:spPr>
      </p:pic>
      <p:pic>
        <p:nvPicPr>
          <p:cNvPr id="236" name="Google Shape;236;p23"/>
          <p:cNvPicPr preferRelativeResize="0"/>
          <p:nvPr/>
        </p:nvPicPr>
        <p:blipFill>
          <a:blip r:embed="rId4">
            <a:alphaModFix/>
          </a:blip>
          <a:stretch>
            <a:fillRect/>
          </a:stretch>
        </p:blipFill>
        <p:spPr>
          <a:xfrm>
            <a:off x="5632568" y="1395673"/>
            <a:ext cx="5491909" cy="471028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D94A7024-D948-494D-8920-BBA2DA07D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ubble sheet test paper and pencil">
            <a:extLst>
              <a:ext uri="{FF2B5EF4-FFF2-40B4-BE49-F238E27FC236}">
                <a16:creationId xmlns:a16="http://schemas.microsoft.com/office/drawing/2014/main" id="{5FF1B912-FDAF-7FDD-4D68-630753302FF9}"/>
              </a:ext>
            </a:extLst>
          </p:cNvPr>
          <p:cNvPicPr>
            <a:picLocks noChangeAspect="1"/>
          </p:cNvPicPr>
          <p:nvPr/>
        </p:nvPicPr>
        <p:blipFill rotWithShape="1">
          <a:blip r:embed="rId2">
            <a:duotone>
              <a:prstClr val="black"/>
              <a:schemeClr val="tx2">
                <a:tint val="45000"/>
                <a:satMod val="400000"/>
              </a:schemeClr>
            </a:duotone>
            <a:alphaModFix amt="40000"/>
          </a:blip>
          <a:srcRect t="5296" b="8166"/>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2B907FFF-647D-4760-95AD-057D4AF76595}"/>
              </a:ext>
            </a:extLst>
          </p:cNvPr>
          <p:cNvSpPr>
            <a:spLocks noGrp="1"/>
          </p:cNvSpPr>
          <p:nvPr>
            <p:ph type="title"/>
          </p:nvPr>
        </p:nvSpPr>
        <p:spPr>
          <a:xfrm>
            <a:off x="677334" y="609600"/>
            <a:ext cx="8596668" cy="1320800"/>
          </a:xfrm>
        </p:spPr>
        <p:txBody>
          <a:bodyPr>
            <a:normAutofit/>
          </a:bodyPr>
          <a:lstStyle/>
          <a:p>
            <a:r>
              <a:rPr lang="en-GB" b="1">
                <a:latin typeface="Arial" panose="020B0604020202020204" pitchFamily="34" charset="0"/>
                <a:cs typeface="Arial" panose="020B0604020202020204" pitchFamily="34" charset="0"/>
              </a:rPr>
              <a:t>Other Assessments </a:t>
            </a:r>
            <a:br>
              <a:rPr lang="en-GB" b="1">
                <a:latin typeface="Arial" panose="020B0604020202020204" pitchFamily="34" charset="0"/>
                <a:cs typeface="Arial" panose="020B0604020202020204" pitchFamily="34" charset="0"/>
              </a:rPr>
            </a:br>
            <a:endParaRPr lang="en-GB"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D17496D-43B6-49DE-9C23-290E2C725A1D}"/>
              </a:ext>
            </a:extLst>
          </p:cNvPr>
          <p:cNvSpPr>
            <a:spLocks noGrp="1"/>
          </p:cNvSpPr>
          <p:nvPr>
            <p:ph idx="1"/>
          </p:nvPr>
        </p:nvSpPr>
        <p:spPr>
          <a:xfrm>
            <a:off x="677333" y="1652531"/>
            <a:ext cx="10912411" cy="4388832"/>
          </a:xfrm>
        </p:spPr>
        <p:txBody>
          <a:bodyPr>
            <a:normAutofit lnSpcReduction="10000"/>
          </a:bodyPr>
          <a:lstStyle/>
          <a:p>
            <a:endParaRPr lang="en-GB" dirty="0">
              <a:solidFill>
                <a:srgbClr val="FFFFFF"/>
              </a:solidFill>
            </a:endParaRPr>
          </a:p>
          <a:p>
            <a:r>
              <a:rPr lang="en-GB" sz="2400" dirty="0">
                <a:solidFill>
                  <a:srgbClr val="FFFFFF"/>
                </a:solidFill>
              </a:rPr>
              <a:t>There is no writing SATS test.</a:t>
            </a:r>
          </a:p>
          <a:p>
            <a:r>
              <a:rPr lang="en-GB" sz="2400" dirty="0">
                <a:solidFill>
                  <a:srgbClr val="FFFFFF"/>
                </a:solidFill>
              </a:rPr>
              <a:t>Writing assessments will be formed from judgements made by the teacher, looking at evidence from writing collected over the course of the year. </a:t>
            </a:r>
          </a:p>
          <a:p>
            <a:r>
              <a:rPr lang="en-GB" sz="2400" dirty="0">
                <a:solidFill>
                  <a:srgbClr val="FFFFFF"/>
                </a:solidFill>
              </a:rPr>
              <a:t>The teacher will moderate their assessments with other professionals to make sure there is a consistent standard across the country.</a:t>
            </a:r>
          </a:p>
          <a:p>
            <a:r>
              <a:rPr lang="en-GB" sz="2400" dirty="0">
                <a:solidFill>
                  <a:srgbClr val="FFFFFF"/>
                </a:solidFill>
              </a:rPr>
              <a:t>Final judgements will be reported to parents at the same time as the other assessment results.</a:t>
            </a:r>
          </a:p>
          <a:p>
            <a:r>
              <a:rPr lang="en-GB" sz="2400" dirty="0">
                <a:solidFill>
                  <a:srgbClr val="FFFFFF"/>
                </a:solidFill>
              </a:rPr>
              <a:t>Science is also assessed from the children’s work. It is graded met or not met.</a:t>
            </a:r>
            <a:br>
              <a:rPr lang="en-GB" dirty="0">
                <a:solidFill>
                  <a:srgbClr val="FFFFFF"/>
                </a:solidFill>
              </a:rPr>
            </a:br>
            <a:endParaRPr lang="en-GB" dirty="0">
              <a:solidFill>
                <a:srgbClr val="FFFFFF"/>
              </a:solidFill>
            </a:endParaRPr>
          </a:p>
        </p:txBody>
      </p:sp>
    </p:spTree>
    <p:extLst>
      <p:ext uri="{BB962C8B-B14F-4D97-AF65-F5344CB8AC3E}">
        <p14:creationId xmlns:p14="http://schemas.microsoft.com/office/powerpoint/2010/main" val="9184261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additive="base">
                                        <p:cTn id="3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462E21-FCA6-45FA-A609-4162E543ADF1}"/>
              </a:ext>
            </a:extLst>
          </p:cNvPr>
          <p:cNvSpPr>
            <a:spLocks noGrp="1"/>
          </p:cNvSpPr>
          <p:nvPr>
            <p:ph idx="1"/>
          </p:nvPr>
        </p:nvSpPr>
        <p:spPr>
          <a:xfrm>
            <a:off x="677334" y="1253067"/>
            <a:ext cx="6155266" cy="4351866"/>
          </a:xfrm>
        </p:spPr>
        <p:txBody>
          <a:bodyPr anchor="ctr">
            <a:normAutofit/>
          </a:bodyPr>
          <a:lstStyle/>
          <a:p>
            <a:r>
              <a:rPr lang="en-GB" dirty="0"/>
              <a:t>Help children not to feel worried or pressured about SATS. All that is asked is that they try their best, but please reassure children that the SATS should not be causing anxiety. Do give lots of praise and encouragement!</a:t>
            </a:r>
          </a:p>
          <a:p>
            <a:r>
              <a:rPr lang="en-GB" dirty="0"/>
              <a:t>Help children with organising their homework (including spellings and mental arithmetic) and support their reading for pleasure activities.</a:t>
            </a:r>
          </a:p>
          <a:p>
            <a:r>
              <a:rPr lang="en-GB" dirty="0"/>
              <a:t>Help them to have early nights and a healthy diet.</a:t>
            </a:r>
          </a:p>
          <a:p>
            <a:r>
              <a:rPr lang="en-GB" dirty="0"/>
              <a:t>Help your child to have the best possible attendance at school.</a:t>
            </a:r>
          </a:p>
          <a:p>
            <a:r>
              <a:rPr lang="en-GB" dirty="0"/>
              <a:t>Please speak to a member of staff if </a:t>
            </a:r>
            <a:r>
              <a:rPr lang="en-GB"/>
              <a:t>you have any </a:t>
            </a:r>
            <a:r>
              <a:rPr lang="en-GB" dirty="0"/>
              <a:t>questions or concerns.</a:t>
            </a:r>
          </a:p>
          <a:p>
            <a:endParaRPr lang="en-GB" dirty="0"/>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FD42FD1-63F9-41D0-B163-E172D4A1F555}"/>
              </a:ext>
            </a:extLst>
          </p:cNvPr>
          <p:cNvSpPr>
            <a:spLocks noGrp="1"/>
          </p:cNvSpPr>
          <p:nvPr>
            <p:ph type="title"/>
          </p:nvPr>
        </p:nvSpPr>
        <p:spPr>
          <a:xfrm>
            <a:off x="7829658" y="1253067"/>
            <a:ext cx="3371742" cy="4351866"/>
          </a:xfrm>
        </p:spPr>
        <p:txBody>
          <a:bodyPr anchor="ctr">
            <a:normAutofit/>
          </a:bodyPr>
          <a:lstStyle/>
          <a:p>
            <a:r>
              <a:rPr lang="en-GB" b="1">
                <a:solidFill>
                  <a:schemeClr val="bg1"/>
                </a:solidFill>
                <a:latin typeface="Arial" panose="020B0604020202020204" pitchFamily="34" charset="0"/>
                <a:cs typeface="Arial" panose="020B0604020202020204" pitchFamily="34" charset="0"/>
              </a:rPr>
              <a:t>How can I help my child?</a:t>
            </a:r>
            <a:br>
              <a:rPr lang="en-GB" b="1">
                <a:solidFill>
                  <a:schemeClr val="bg1"/>
                </a:solidFill>
                <a:latin typeface="Arial" panose="020B0604020202020204" pitchFamily="34" charset="0"/>
                <a:cs typeface="Arial" panose="020B0604020202020204" pitchFamily="34" charset="0"/>
              </a:rPr>
            </a:br>
            <a:endParaRPr lang="en-GB" b="1">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513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4" name="Rectangle 3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EDB5D701-AEE8-4DBF-9AB0-1C8A53909487}"/>
              </a:ext>
            </a:extLst>
          </p:cNvPr>
          <p:cNvPicPr>
            <a:picLocks noGrp="1" noChangeAspect="1"/>
          </p:cNvPicPr>
          <p:nvPr>
            <p:ph idx="1"/>
          </p:nvPr>
        </p:nvPicPr>
        <p:blipFill>
          <a:blip r:embed="rId2"/>
          <a:stretch>
            <a:fillRect/>
          </a:stretch>
        </p:blipFill>
        <p:spPr>
          <a:xfrm>
            <a:off x="3404630" y="1131994"/>
            <a:ext cx="5384616" cy="4590386"/>
          </a:xfrm>
          <a:prstGeom prst="rect">
            <a:avLst/>
          </a:prstGeom>
        </p:spPr>
      </p:pic>
    </p:spTree>
    <p:extLst>
      <p:ext uri="{BB962C8B-B14F-4D97-AF65-F5344CB8AC3E}">
        <p14:creationId xmlns:p14="http://schemas.microsoft.com/office/powerpoint/2010/main" val="254798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181</TotalTime>
  <Words>2067</Words>
  <Application>Microsoft Office PowerPoint</Application>
  <PresentationFormat>Widescreen</PresentationFormat>
  <Paragraphs>249</Paragraphs>
  <Slides>27</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Aptos</vt:lpstr>
      <vt:lpstr>Arial</vt:lpstr>
      <vt:lpstr>Nunito</vt:lpstr>
      <vt:lpstr>Nunito Sans SemiBold</vt:lpstr>
      <vt:lpstr>Nunito SemiBold</vt:lpstr>
      <vt:lpstr>Trebuchet MS</vt:lpstr>
      <vt:lpstr>Wingdings 3</vt:lpstr>
      <vt:lpstr>Facet</vt:lpstr>
      <vt:lpstr>Yr. 6 Sats 2026 Presentation for Parents and Carers</vt:lpstr>
      <vt:lpstr>What are the SATS tests?  </vt:lpstr>
      <vt:lpstr>How do the tests take place?  </vt:lpstr>
      <vt:lpstr>SATS DATES</vt:lpstr>
      <vt:lpstr>How are the tests graded?  </vt:lpstr>
      <vt:lpstr>Support in SATS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Other Assessments  </vt:lpstr>
      <vt:lpstr>How can I help my child?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Yr. 6 Sats 2019  Presentation for parents and carers</dc:title>
  <dc:creator>Naomi Everington</dc:creator>
  <cp:lastModifiedBy>Miss Everington</cp:lastModifiedBy>
  <cp:revision>13</cp:revision>
  <dcterms:created xsi:type="dcterms:W3CDTF">2019-01-13T12:43:23Z</dcterms:created>
  <dcterms:modified xsi:type="dcterms:W3CDTF">2025-11-24T20:55:07Z</dcterms:modified>
</cp:coreProperties>
</file>