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73" r:id="rId5"/>
    <p:sldId id="259" r:id="rId6"/>
    <p:sldId id="272"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2" d="100"/>
          <a:sy n="62" d="100"/>
        </p:scale>
        <p:origin x="48" y="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726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08489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574725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21088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033533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3999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456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740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459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424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647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768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037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961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703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910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1/30/2024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907759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AF304F-DCF6-C7C7-9FEF-FAF80E8D3DC4}"/>
              </a:ext>
            </a:extLst>
          </p:cNvPr>
          <p:cNvPicPr>
            <a:picLocks noChangeAspect="1"/>
          </p:cNvPicPr>
          <p:nvPr/>
        </p:nvPicPr>
        <p:blipFill rotWithShape="1">
          <a:blip r:embed="rId2"/>
          <a:srcRect t="3814"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ACD1D07-C775-4776-8A13-CF7BAABB26C5}"/>
              </a:ext>
            </a:extLst>
          </p:cNvPr>
          <p:cNvSpPr>
            <a:spLocks noGrp="1"/>
          </p:cNvSpPr>
          <p:nvPr>
            <p:ph type="ctrTitle"/>
          </p:nvPr>
        </p:nvSpPr>
        <p:spPr>
          <a:xfrm>
            <a:off x="668867" y="1678666"/>
            <a:ext cx="4088190" cy="2369093"/>
          </a:xfrm>
        </p:spPr>
        <p:txBody>
          <a:bodyPr>
            <a:normAutofit/>
          </a:bodyPr>
          <a:lstStyle/>
          <a:p>
            <a:pPr>
              <a:lnSpc>
                <a:spcPct val="90000"/>
              </a:lnSpc>
            </a:pPr>
            <a:r>
              <a:rPr lang="en-US" sz="4100" dirty="0"/>
              <a:t>Yr. 6 Sats 2024</a:t>
            </a:r>
            <a:br>
              <a:rPr lang="en-US" sz="4100" dirty="0"/>
            </a:br>
            <a:r>
              <a:rPr lang="en-US" sz="4100" dirty="0"/>
              <a:t>Presentation for Parents and Carers</a:t>
            </a:r>
            <a:endParaRPr lang="en-GB" sz="4100" dirty="0"/>
          </a:p>
        </p:txBody>
      </p:sp>
      <p:sp>
        <p:nvSpPr>
          <p:cNvPr id="3" name="Subtitle 2">
            <a:extLst>
              <a:ext uri="{FF2B5EF4-FFF2-40B4-BE49-F238E27FC236}">
                <a16:creationId xmlns:a16="http://schemas.microsoft.com/office/drawing/2014/main" id="{FF8366A2-406F-44DA-BAD3-AA1323F62CB1}"/>
              </a:ext>
            </a:extLst>
          </p:cNvPr>
          <p:cNvSpPr>
            <a:spLocks noGrp="1"/>
          </p:cNvSpPr>
          <p:nvPr>
            <p:ph type="subTitle" idx="1"/>
          </p:nvPr>
        </p:nvSpPr>
        <p:spPr>
          <a:xfrm>
            <a:off x="677335" y="4050831"/>
            <a:ext cx="4079721" cy="1096901"/>
          </a:xfrm>
        </p:spPr>
        <p:txBody>
          <a:bodyPr>
            <a:normAutofit/>
          </a:bodyPr>
          <a:lstStyle/>
          <a:p>
            <a:r>
              <a:rPr lang="en-US" sz="1600"/>
              <a:t>Thursday 1</a:t>
            </a:r>
            <a:r>
              <a:rPr lang="en-US" sz="1600" baseline="30000"/>
              <a:t>st</a:t>
            </a:r>
            <a:r>
              <a:rPr lang="en-US" sz="1600"/>
              <a:t> February </a:t>
            </a:r>
            <a:endParaRPr lang="en-GB" sz="1600"/>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35634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5A1A-3C16-4739-9592-F43CB036E095}"/>
              </a:ext>
            </a:extLst>
          </p:cNvPr>
          <p:cNvSpPr>
            <a:spLocks noGrp="1"/>
          </p:cNvSpPr>
          <p:nvPr>
            <p:ph type="title"/>
          </p:nvPr>
        </p:nvSpPr>
        <p:spPr>
          <a:xfrm>
            <a:off x="5536734" y="609600"/>
            <a:ext cx="3737268" cy="1320800"/>
          </a:xfrm>
        </p:spPr>
        <p:txBody>
          <a:bodyPr>
            <a:normAutofit/>
          </a:bodyPr>
          <a:lstStyle/>
          <a:p>
            <a:r>
              <a:rPr lang="en-GB" b="1">
                <a:latin typeface="Arial" panose="020B0604020202020204" pitchFamily="34" charset="0"/>
                <a:cs typeface="Arial" panose="020B0604020202020204" pitchFamily="34" charset="0"/>
              </a:rPr>
              <a:t>The GPS Tests</a:t>
            </a:r>
            <a:br>
              <a:rPr lang="en-GB" dirty="0"/>
            </a:br>
            <a:endParaRPr lang="en-GB" dirty="0"/>
          </a:p>
        </p:txBody>
      </p:sp>
      <p:sp>
        <p:nvSpPr>
          <p:cNvPr id="3" name="Content Placeholder 2">
            <a:extLst>
              <a:ext uri="{FF2B5EF4-FFF2-40B4-BE49-F238E27FC236}">
                <a16:creationId xmlns:a16="http://schemas.microsoft.com/office/drawing/2014/main" id="{2885AB03-E379-4CB4-ACFE-0F5E8135CC8E}"/>
              </a:ext>
            </a:extLst>
          </p:cNvPr>
          <p:cNvSpPr>
            <a:spLocks noGrp="1"/>
          </p:cNvSpPr>
          <p:nvPr>
            <p:ph idx="1"/>
          </p:nvPr>
        </p:nvSpPr>
        <p:spPr>
          <a:xfrm>
            <a:off x="5209563" y="2160589"/>
            <a:ext cx="4064439" cy="3880773"/>
          </a:xfrm>
        </p:spPr>
        <p:txBody>
          <a:bodyPr>
            <a:normAutofit/>
          </a:bodyPr>
          <a:lstStyle/>
          <a:p>
            <a:pPr>
              <a:lnSpc>
                <a:spcPct val="90000"/>
              </a:lnSpc>
            </a:pPr>
            <a:r>
              <a:rPr lang="en-GB" sz="1500"/>
              <a:t>There are two tests: a short spelling test and a longer paper testing grammar, punctuation and vocabulary. </a:t>
            </a:r>
          </a:p>
          <a:p>
            <a:pPr>
              <a:lnSpc>
                <a:spcPct val="90000"/>
              </a:lnSpc>
            </a:pPr>
            <a:r>
              <a:rPr lang="en-GB" sz="1500"/>
              <a:t>The spelling test lasts approximately 15 minutes and pupils will need to spell words in context by filling in the gaps in sentences.</a:t>
            </a:r>
          </a:p>
          <a:p>
            <a:pPr>
              <a:lnSpc>
                <a:spcPct val="90000"/>
              </a:lnSpc>
            </a:pPr>
            <a:r>
              <a:rPr lang="en-GB" sz="1500"/>
              <a:t>The grammar, punctuation and vocabulary test lasts for 45 minutes.</a:t>
            </a:r>
          </a:p>
          <a:p>
            <a:pPr>
              <a:lnSpc>
                <a:spcPct val="90000"/>
              </a:lnSpc>
            </a:pPr>
            <a:r>
              <a:rPr lang="en-GB" sz="1500"/>
              <a:t>Pupils need a good working knowledge of technical vocabulary used to describe grammatical terms and punctuation marks.</a:t>
            </a:r>
          </a:p>
          <a:p>
            <a:pPr>
              <a:lnSpc>
                <a:spcPct val="90000"/>
              </a:lnSpc>
            </a:pPr>
            <a:endParaRPr lang="en-GB" sz="1500"/>
          </a:p>
        </p:txBody>
      </p:sp>
      <p:pic>
        <p:nvPicPr>
          <p:cNvPr id="5" name="Picture 4" descr="Black pen against a sheet with shaded numbers">
            <a:extLst>
              <a:ext uri="{FF2B5EF4-FFF2-40B4-BE49-F238E27FC236}">
                <a16:creationId xmlns:a16="http://schemas.microsoft.com/office/drawing/2014/main" id="{B4410E94-CD4F-7BFD-DAF5-C7AB0E9965C7}"/>
              </a:ext>
            </a:extLst>
          </p:cNvPr>
          <p:cNvPicPr>
            <a:picLocks noChangeAspect="1"/>
          </p:cNvPicPr>
          <p:nvPr/>
        </p:nvPicPr>
        <p:blipFill rotWithShape="1">
          <a:blip r:embed="rId2"/>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304996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7F62-1565-408F-9ED6-87102B038F2F}"/>
              </a:ext>
            </a:extLst>
          </p:cNvPr>
          <p:cNvSpPr>
            <a:spLocks noGrp="1"/>
          </p:cNvSpPr>
          <p:nvPr>
            <p:ph type="title"/>
          </p:nvPr>
        </p:nvSpPr>
        <p:spPr>
          <a:xfrm>
            <a:off x="5536734" y="609600"/>
            <a:ext cx="3737268" cy="1320800"/>
          </a:xfrm>
        </p:spPr>
        <p:txBody>
          <a:bodyPr>
            <a:normAutofit/>
          </a:bodyPr>
          <a:lstStyle/>
          <a:p>
            <a:r>
              <a:rPr lang="en-GB" b="1">
                <a:latin typeface="Arial" panose="020B0604020202020204" pitchFamily="34" charset="0"/>
                <a:cs typeface="Arial" panose="020B0604020202020204" pitchFamily="34" charset="0"/>
              </a:rPr>
              <a:t>The GPS Tests</a:t>
            </a:r>
            <a:endParaRPr lang="en-GB" dirty="0"/>
          </a:p>
        </p:txBody>
      </p:sp>
      <p:sp>
        <p:nvSpPr>
          <p:cNvPr id="3" name="Content Placeholder 2">
            <a:extLst>
              <a:ext uri="{FF2B5EF4-FFF2-40B4-BE49-F238E27FC236}">
                <a16:creationId xmlns:a16="http://schemas.microsoft.com/office/drawing/2014/main" id="{ED3E2418-462C-4C23-86C2-A3540497188C}"/>
              </a:ext>
            </a:extLst>
          </p:cNvPr>
          <p:cNvSpPr>
            <a:spLocks noGrp="1"/>
          </p:cNvSpPr>
          <p:nvPr>
            <p:ph idx="1"/>
          </p:nvPr>
        </p:nvSpPr>
        <p:spPr>
          <a:xfrm>
            <a:off x="5209563" y="2160589"/>
            <a:ext cx="4064439" cy="3880773"/>
          </a:xfrm>
        </p:spPr>
        <p:txBody>
          <a:bodyPr>
            <a:normAutofit/>
          </a:bodyPr>
          <a:lstStyle/>
          <a:p>
            <a:pPr>
              <a:lnSpc>
                <a:spcPct val="90000"/>
              </a:lnSpc>
            </a:pPr>
            <a:r>
              <a:rPr lang="en-GB" sz="1500"/>
              <a:t>Questions in the grammar test are focused around the following areas (called ‘content domains’): </a:t>
            </a:r>
            <a:br>
              <a:rPr lang="en-GB" sz="1500"/>
            </a:br>
            <a:r>
              <a:rPr lang="en-GB" sz="1500"/>
              <a:t>- Grammatical terms/word classes </a:t>
            </a:r>
            <a:br>
              <a:rPr lang="en-GB" sz="1500"/>
            </a:br>
            <a:r>
              <a:rPr lang="en-GB" sz="1500"/>
              <a:t>- Functions of sentences </a:t>
            </a:r>
            <a:br>
              <a:rPr lang="en-GB" sz="1500"/>
            </a:br>
            <a:r>
              <a:rPr lang="en-GB" sz="1500"/>
              <a:t>- Combining words, phrases and clauses </a:t>
            </a:r>
            <a:br>
              <a:rPr lang="en-GB" sz="1500"/>
            </a:br>
            <a:r>
              <a:rPr lang="en-GB" sz="1500"/>
              <a:t>- Verb forms, tenses and consistency </a:t>
            </a:r>
            <a:br>
              <a:rPr lang="en-GB" sz="1500"/>
            </a:br>
            <a:r>
              <a:rPr lang="en-GB" sz="1500"/>
              <a:t>- Punctuation </a:t>
            </a:r>
            <a:br>
              <a:rPr lang="en-GB" sz="1500"/>
            </a:br>
            <a:r>
              <a:rPr lang="en-GB" sz="1500"/>
              <a:t>- Vocabulary </a:t>
            </a:r>
            <a:br>
              <a:rPr lang="en-GB" sz="1500"/>
            </a:br>
            <a:r>
              <a:rPr lang="en-GB" sz="1500"/>
              <a:t>- Standard English and formality </a:t>
            </a:r>
          </a:p>
          <a:p>
            <a:pPr>
              <a:lnSpc>
                <a:spcPct val="90000"/>
              </a:lnSpc>
            </a:pPr>
            <a:r>
              <a:rPr lang="en-GB" sz="1500"/>
              <a:t>There are a range of answer types in the grammar test, including multiple choice and short one-word answers, but there will not be any long written answers required</a:t>
            </a:r>
          </a:p>
          <a:p>
            <a:pPr>
              <a:lnSpc>
                <a:spcPct val="90000"/>
              </a:lnSpc>
            </a:pPr>
            <a:endParaRPr lang="en-GB" sz="1500"/>
          </a:p>
        </p:txBody>
      </p:sp>
      <p:pic>
        <p:nvPicPr>
          <p:cNvPr id="5" name="Picture 4" descr="Sticky notes with question marks">
            <a:extLst>
              <a:ext uri="{FF2B5EF4-FFF2-40B4-BE49-F238E27FC236}">
                <a16:creationId xmlns:a16="http://schemas.microsoft.com/office/drawing/2014/main" id="{4240AC15-CD45-BF93-BD1C-90C80E97CADE}"/>
              </a:ext>
            </a:extLst>
          </p:cNvPr>
          <p:cNvPicPr>
            <a:picLocks noChangeAspect="1"/>
          </p:cNvPicPr>
          <p:nvPr/>
        </p:nvPicPr>
        <p:blipFill rotWithShape="1">
          <a:blip r:embed="rId2"/>
          <a:srcRect l="24966" r="22523"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5603038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1" name="Rectangle 2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Isosceles Triangle 3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4" name="Rectangle 3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85F20BE-9338-47E5-8BDC-8C4AC889A300}"/>
              </a:ext>
            </a:extLst>
          </p:cNvPr>
          <p:cNvPicPr>
            <a:picLocks noGrp="1" noChangeAspect="1"/>
          </p:cNvPicPr>
          <p:nvPr>
            <p:ph idx="1"/>
          </p:nvPr>
        </p:nvPicPr>
        <p:blipFill rotWithShape="1">
          <a:blip r:embed="rId2"/>
          <a:srcRect t="5481" r="1" b="21709"/>
          <a:stretch/>
        </p:blipFill>
        <p:spPr>
          <a:xfrm>
            <a:off x="568452" y="571500"/>
            <a:ext cx="11055096" cy="5715000"/>
          </a:xfrm>
          <a:prstGeom prst="rect">
            <a:avLst/>
          </a:prstGeom>
        </p:spPr>
      </p:pic>
    </p:spTree>
    <p:extLst>
      <p:ext uri="{BB962C8B-B14F-4D97-AF65-F5344CB8AC3E}">
        <p14:creationId xmlns:p14="http://schemas.microsoft.com/office/powerpoint/2010/main" val="396865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mplex maths formulae on a blackboard">
            <a:extLst>
              <a:ext uri="{FF2B5EF4-FFF2-40B4-BE49-F238E27FC236}">
                <a16:creationId xmlns:a16="http://schemas.microsoft.com/office/drawing/2014/main" id="{D9478C8A-72B8-C734-99FD-C80B4F633B92}"/>
              </a:ext>
            </a:extLst>
          </p:cNvPr>
          <p:cNvPicPr>
            <a:picLocks noChangeAspect="1"/>
          </p:cNvPicPr>
          <p:nvPr/>
        </p:nvPicPr>
        <p:blipFill rotWithShape="1">
          <a:blip r:embed="rId2"/>
          <a:srcRect l="14798" r="874"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1D4958E-587C-48E0-B25F-69552BA30C69}"/>
              </a:ext>
            </a:extLst>
          </p:cNvPr>
          <p:cNvSpPr>
            <a:spLocks noGrp="1"/>
          </p:cNvSpPr>
          <p:nvPr>
            <p:ph type="title"/>
          </p:nvPr>
        </p:nvSpPr>
        <p:spPr>
          <a:xfrm>
            <a:off x="677333" y="609600"/>
            <a:ext cx="3851123" cy="1320800"/>
          </a:xfrm>
        </p:spPr>
        <p:txBody>
          <a:bodyPr>
            <a:normAutofit/>
          </a:bodyPr>
          <a:lstStyle/>
          <a:p>
            <a:r>
              <a:rPr lang="en-GB" b="1">
                <a:latin typeface="Arial" panose="020B0604020202020204" pitchFamily="34" charset="0"/>
                <a:cs typeface="Arial" panose="020B0604020202020204" pitchFamily="34" charset="0"/>
              </a:rPr>
              <a:t>The Maths Tests</a:t>
            </a:r>
            <a:br>
              <a:rPr lang="en-GB" dirty="0"/>
            </a:br>
            <a:endParaRPr lang="en-GB" dirty="0"/>
          </a:p>
        </p:txBody>
      </p:sp>
      <p:sp>
        <p:nvSpPr>
          <p:cNvPr id="3" name="Content Placeholder 2">
            <a:extLst>
              <a:ext uri="{FF2B5EF4-FFF2-40B4-BE49-F238E27FC236}">
                <a16:creationId xmlns:a16="http://schemas.microsoft.com/office/drawing/2014/main" id="{D16F969C-A22C-4833-8B4D-E40D22C3C88C}"/>
              </a:ext>
            </a:extLst>
          </p:cNvPr>
          <p:cNvSpPr>
            <a:spLocks noGrp="1"/>
          </p:cNvSpPr>
          <p:nvPr>
            <p:ph idx="1"/>
          </p:nvPr>
        </p:nvSpPr>
        <p:spPr>
          <a:xfrm>
            <a:off x="677334" y="2160589"/>
            <a:ext cx="3851122" cy="3880773"/>
          </a:xfrm>
        </p:spPr>
        <p:txBody>
          <a:bodyPr>
            <a:normAutofit/>
          </a:bodyPr>
          <a:lstStyle/>
          <a:p>
            <a:pPr>
              <a:lnSpc>
                <a:spcPct val="90000"/>
              </a:lnSpc>
            </a:pPr>
            <a:r>
              <a:rPr lang="en-GB" sz="1700"/>
              <a:t>There are three tests: one arithmetic paper and two reasoning papers. </a:t>
            </a:r>
          </a:p>
          <a:p>
            <a:pPr>
              <a:lnSpc>
                <a:spcPct val="90000"/>
              </a:lnSpc>
            </a:pPr>
            <a:r>
              <a:rPr lang="en-GB" sz="1700"/>
              <a:t>Paper 1 (arithmetic) lasts 30 minutes and assesses pupils’ confidence using methods of calculation as well as fractions, decimals and percentages. It covers curriculum content from all of </a:t>
            </a:r>
            <a:r>
              <a:rPr lang="en-GB" sz="1700" err="1"/>
              <a:t>KS2</a:t>
            </a:r>
            <a:r>
              <a:rPr lang="en-GB" sz="1700"/>
              <a:t>.</a:t>
            </a:r>
          </a:p>
          <a:p>
            <a:pPr>
              <a:lnSpc>
                <a:spcPct val="90000"/>
              </a:lnSpc>
            </a:pPr>
            <a:r>
              <a:rPr lang="en-GB" sz="1700"/>
              <a:t>Papers 2 &amp; 3 (reasoning) last 40 minutes each and focus on problem solving, fluency and applying mathematical reasoning.</a:t>
            </a:r>
          </a:p>
          <a:p>
            <a:pPr>
              <a:lnSpc>
                <a:spcPct val="90000"/>
              </a:lnSpc>
            </a:pPr>
            <a:endParaRPr lang="en-GB" sz="170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26138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oy plastic numbers">
            <a:extLst>
              <a:ext uri="{FF2B5EF4-FFF2-40B4-BE49-F238E27FC236}">
                <a16:creationId xmlns:a16="http://schemas.microsoft.com/office/drawing/2014/main" id="{F48A5400-8F89-8CED-31EB-61AA6DC621D3}"/>
              </a:ext>
            </a:extLst>
          </p:cNvPr>
          <p:cNvPicPr>
            <a:picLocks noChangeAspect="1"/>
          </p:cNvPicPr>
          <p:nvPr/>
        </p:nvPicPr>
        <p:blipFill rotWithShape="1">
          <a:blip r:embed="rId2"/>
          <a:srcRect l="8366" r="1452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313465D-FB41-4B15-9BCF-60CD80904D8A}"/>
              </a:ext>
            </a:extLst>
          </p:cNvPr>
          <p:cNvSpPr>
            <a:spLocks noGrp="1"/>
          </p:cNvSpPr>
          <p:nvPr>
            <p:ph type="title"/>
          </p:nvPr>
        </p:nvSpPr>
        <p:spPr>
          <a:xfrm>
            <a:off x="677333" y="609600"/>
            <a:ext cx="3851123" cy="1320800"/>
          </a:xfrm>
        </p:spPr>
        <p:txBody>
          <a:bodyPr>
            <a:normAutofit/>
          </a:bodyPr>
          <a:lstStyle/>
          <a:p>
            <a:r>
              <a:rPr lang="en-GB" b="1">
                <a:latin typeface="Arial" panose="020B0604020202020204" pitchFamily="34" charset="0"/>
                <a:cs typeface="Arial" panose="020B0604020202020204" pitchFamily="34" charset="0"/>
              </a:rPr>
              <a:t>The Maths Tests</a:t>
            </a:r>
            <a:br>
              <a:rPr lang="en-GB" dirty="0"/>
            </a:br>
            <a:endParaRPr lang="en-GB" dirty="0"/>
          </a:p>
        </p:txBody>
      </p:sp>
      <p:sp>
        <p:nvSpPr>
          <p:cNvPr id="3" name="Content Placeholder 2">
            <a:extLst>
              <a:ext uri="{FF2B5EF4-FFF2-40B4-BE49-F238E27FC236}">
                <a16:creationId xmlns:a16="http://schemas.microsoft.com/office/drawing/2014/main" id="{CAE8AB4B-9B02-4A2B-8477-BB469FF203F3}"/>
              </a:ext>
            </a:extLst>
          </p:cNvPr>
          <p:cNvSpPr>
            <a:spLocks noGrp="1"/>
          </p:cNvSpPr>
          <p:nvPr>
            <p:ph idx="1"/>
          </p:nvPr>
        </p:nvSpPr>
        <p:spPr>
          <a:xfrm>
            <a:off x="677334" y="2160589"/>
            <a:ext cx="3851122" cy="3880773"/>
          </a:xfrm>
        </p:spPr>
        <p:txBody>
          <a:bodyPr>
            <a:normAutofit/>
          </a:bodyPr>
          <a:lstStyle/>
          <a:p>
            <a:pPr>
              <a:lnSpc>
                <a:spcPct val="90000"/>
              </a:lnSpc>
            </a:pPr>
            <a:r>
              <a:rPr lang="en-GB" sz="1500"/>
              <a:t>Questions cover the following areas (called ‘content domains’): </a:t>
            </a:r>
            <a:br>
              <a:rPr lang="en-GB" sz="1500"/>
            </a:br>
            <a:r>
              <a:rPr lang="en-GB" sz="1500"/>
              <a:t>- Number and place value </a:t>
            </a:r>
            <a:br>
              <a:rPr lang="en-GB" sz="1500"/>
            </a:br>
            <a:r>
              <a:rPr lang="en-GB" sz="1500"/>
              <a:t>- Addition, subtraction, multiplication and division (calculations)</a:t>
            </a:r>
            <a:br>
              <a:rPr lang="en-GB" sz="1500"/>
            </a:br>
            <a:r>
              <a:rPr lang="en-GB" sz="1500"/>
              <a:t>- Geometry – properties of shapes </a:t>
            </a:r>
            <a:br>
              <a:rPr lang="en-GB" sz="1500"/>
            </a:br>
            <a:r>
              <a:rPr lang="en-GB" sz="1500"/>
              <a:t>- Geometry – position and direction </a:t>
            </a:r>
            <a:br>
              <a:rPr lang="en-GB" sz="1500"/>
            </a:br>
            <a:r>
              <a:rPr lang="en-GB" sz="1500"/>
              <a:t>- Statistics </a:t>
            </a:r>
            <a:br>
              <a:rPr lang="en-GB" sz="1500"/>
            </a:br>
            <a:r>
              <a:rPr lang="en-GB" sz="1500"/>
              <a:t>- Measurement</a:t>
            </a:r>
            <a:br>
              <a:rPr lang="en-GB" sz="1500"/>
            </a:br>
            <a:r>
              <a:rPr lang="en-GB" sz="1500"/>
              <a:t>- Algebra</a:t>
            </a:r>
            <a:br>
              <a:rPr lang="en-GB" sz="1500"/>
            </a:br>
            <a:r>
              <a:rPr lang="en-GB" sz="1500"/>
              <a:t>- Ratio and proportion</a:t>
            </a:r>
            <a:br>
              <a:rPr lang="en-GB" sz="1500"/>
            </a:br>
            <a:r>
              <a:rPr lang="en-GB" sz="1500"/>
              <a:t>- Fractions, decimals and percentages.</a:t>
            </a:r>
          </a:p>
          <a:p>
            <a:pPr>
              <a:lnSpc>
                <a:spcPct val="90000"/>
              </a:lnSpc>
            </a:pPr>
            <a:r>
              <a:rPr lang="en-GB" sz="1500"/>
              <a:t>Questions will increase in difficulty as the paper progresses.</a:t>
            </a:r>
          </a:p>
          <a:p>
            <a:pPr>
              <a:lnSpc>
                <a:spcPct val="90000"/>
              </a:lnSpc>
            </a:pPr>
            <a:endParaRPr lang="en-GB" sz="150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231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automatically generated">
            <a:extLst>
              <a:ext uri="{FF2B5EF4-FFF2-40B4-BE49-F238E27FC236}">
                <a16:creationId xmlns:a16="http://schemas.microsoft.com/office/drawing/2014/main" id="{D4DB6390-F012-4AA9-B480-124BF16290BC}"/>
              </a:ext>
            </a:extLst>
          </p:cNvPr>
          <p:cNvPicPr>
            <a:picLocks noGrp="1" noChangeAspect="1"/>
          </p:cNvPicPr>
          <p:nvPr>
            <p:ph idx="1"/>
          </p:nvPr>
        </p:nvPicPr>
        <p:blipFill>
          <a:blip r:embed="rId2"/>
          <a:stretch>
            <a:fillRect/>
          </a:stretch>
        </p:blipFill>
        <p:spPr>
          <a:xfrm>
            <a:off x="2974227" y="1131994"/>
            <a:ext cx="6245423" cy="4590386"/>
          </a:xfrm>
          <a:prstGeom prst="rect">
            <a:avLst/>
          </a:prstGeom>
        </p:spPr>
      </p:pic>
    </p:spTree>
    <p:extLst>
      <p:ext uri="{BB962C8B-B14F-4D97-AF65-F5344CB8AC3E}">
        <p14:creationId xmlns:p14="http://schemas.microsoft.com/office/powerpoint/2010/main" val="353955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ubble sheet test paper and pencil">
            <a:extLst>
              <a:ext uri="{FF2B5EF4-FFF2-40B4-BE49-F238E27FC236}">
                <a16:creationId xmlns:a16="http://schemas.microsoft.com/office/drawing/2014/main" id="{5FF1B912-FDAF-7FDD-4D68-630753302FF9}"/>
              </a:ext>
            </a:extLst>
          </p:cNvPr>
          <p:cNvPicPr>
            <a:picLocks noChangeAspect="1"/>
          </p:cNvPicPr>
          <p:nvPr/>
        </p:nvPicPr>
        <p:blipFill rotWithShape="1">
          <a:blip r:embed="rId2"/>
          <a:srcRect l="2491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B907FFF-647D-4760-95AD-057D4AF76595}"/>
              </a:ext>
            </a:extLst>
          </p:cNvPr>
          <p:cNvSpPr>
            <a:spLocks noGrp="1"/>
          </p:cNvSpPr>
          <p:nvPr>
            <p:ph type="title"/>
          </p:nvPr>
        </p:nvSpPr>
        <p:spPr>
          <a:xfrm>
            <a:off x="677333" y="609600"/>
            <a:ext cx="3851123" cy="1320800"/>
          </a:xfrm>
        </p:spPr>
        <p:txBody>
          <a:bodyPr>
            <a:normAutofit/>
          </a:bodyPr>
          <a:lstStyle/>
          <a:p>
            <a:pPr>
              <a:lnSpc>
                <a:spcPct val="90000"/>
              </a:lnSpc>
            </a:pPr>
            <a:r>
              <a:rPr lang="en-GB" sz="2800" b="1">
                <a:latin typeface="Arial" panose="020B0604020202020204" pitchFamily="34" charset="0"/>
                <a:cs typeface="Arial" panose="020B0604020202020204" pitchFamily="34" charset="0"/>
              </a:rPr>
              <a:t>Other Assessments </a:t>
            </a:r>
            <a:br>
              <a:rPr lang="en-GB" sz="2800" b="1">
                <a:latin typeface="Arial" panose="020B0604020202020204" pitchFamily="34" charset="0"/>
                <a:cs typeface="Arial" panose="020B0604020202020204" pitchFamily="34" charset="0"/>
              </a:rPr>
            </a:br>
            <a:endParaRPr lang="en-GB" sz="2800"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17496D-43B6-49DE-9C23-290E2C725A1D}"/>
              </a:ext>
            </a:extLst>
          </p:cNvPr>
          <p:cNvSpPr>
            <a:spLocks noGrp="1"/>
          </p:cNvSpPr>
          <p:nvPr>
            <p:ph idx="1"/>
          </p:nvPr>
        </p:nvSpPr>
        <p:spPr>
          <a:xfrm>
            <a:off x="677334" y="2160589"/>
            <a:ext cx="3851122" cy="3880773"/>
          </a:xfrm>
        </p:spPr>
        <p:txBody>
          <a:bodyPr>
            <a:normAutofit/>
          </a:bodyPr>
          <a:lstStyle/>
          <a:p>
            <a:pPr>
              <a:lnSpc>
                <a:spcPct val="90000"/>
              </a:lnSpc>
            </a:pPr>
            <a:endParaRPr lang="en-GB" sz="1500"/>
          </a:p>
          <a:p>
            <a:pPr>
              <a:lnSpc>
                <a:spcPct val="90000"/>
              </a:lnSpc>
            </a:pPr>
            <a:r>
              <a:rPr lang="en-GB" sz="1500"/>
              <a:t>There is no writing SATS test.</a:t>
            </a:r>
          </a:p>
          <a:p>
            <a:pPr>
              <a:lnSpc>
                <a:spcPct val="90000"/>
              </a:lnSpc>
            </a:pPr>
            <a:r>
              <a:rPr lang="en-GB" sz="1500"/>
              <a:t>Writing assessments will be formed from judgements made by the teacher, looking at evidence from writing collected over the course of the year. </a:t>
            </a:r>
          </a:p>
          <a:p>
            <a:pPr>
              <a:lnSpc>
                <a:spcPct val="90000"/>
              </a:lnSpc>
            </a:pPr>
            <a:r>
              <a:rPr lang="en-GB" sz="1500"/>
              <a:t>The teacher will moderate their assessments with other professionals to make sure there is a consistent standard across the country.</a:t>
            </a:r>
          </a:p>
          <a:p>
            <a:pPr>
              <a:lnSpc>
                <a:spcPct val="90000"/>
              </a:lnSpc>
            </a:pPr>
            <a:r>
              <a:rPr lang="en-GB" sz="1500"/>
              <a:t>Final judgements will be reported to parents at the same time as the other assessment results.</a:t>
            </a:r>
            <a:br>
              <a:rPr lang="en-GB" sz="1500"/>
            </a:br>
            <a:endParaRPr lang="en-GB" sz="150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91842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462E21-FCA6-45FA-A609-4162E543ADF1}"/>
              </a:ext>
            </a:extLst>
          </p:cNvPr>
          <p:cNvSpPr>
            <a:spLocks noGrp="1"/>
          </p:cNvSpPr>
          <p:nvPr>
            <p:ph idx="1"/>
          </p:nvPr>
        </p:nvSpPr>
        <p:spPr>
          <a:xfrm>
            <a:off x="677334" y="1253067"/>
            <a:ext cx="6155266" cy="4351866"/>
          </a:xfrm>
        </p:spPr>
        <p:txBody>
          <a:bodyPr anchor="ctr">
            <a:normAutofit/>
          </a:bodyPr>
          <a:lstStyle/>
          <a:p>
            <a:r>
              <a:rPr lang="en-GB" dirty="0"/>
              <a:t>Help children not to feel worried or pressured about SATS. All that is asked is that they try their best, but please reassure children that the SATS should not be causing anxiety. Do give lots of praise and encouragement!</a:t>
            </a:r>
          </a:p>
          <a:p>
            <a:r>
              <a:rPr lang="en-GB" dirty="0"/>
              <a:t>Help children with organising their homework (including spellings and mental arithmetic) and support their reading for pleasure activities.</a:t>
            </a:r>
          </a:p>
          <a:p>
            <a:r>
              <a:rPr lang="en-GB" dirty="0"/>
              <a:t>Help them to have early nights and a healthy diet.</a:t>
            </a:r>
          </a:p>
          <a:p>
            <a:r>
              <a:rPr lang="en-GB" dirty="0"/>
              <a:t>Help your child to have the best possible attendance at school.</a:t>
            </a:r>
          </a:p>
          <a:p>
            <a:r>
              <a:rPr lang="en-GB" dirty="0"/>
              <a:t>Please speak to a member of staff if </a:t>
            </a:r>
            <a:r>
              <a:rPr lang="en-GB"/>
              <a:t>you have any </a:t>
            </a:r>
            <a:r>
              <a:rPr lang="en-GB" dirty="0"/>
              <a:t>questions or concerns.</a:t>
            </a:r>
          </a:p>
          <a:p>
            <a:endParaRPr lang="en-GB"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DFD42FD1-63F9-41D0-B163-E172D4A1F555}"/>
              </a:ext>
            </a:extLst>
          </p:cNvPr>
          <p:cNvSpPr>
            <a:spLocks noGrp="1"/>
          </p:cNvSpPr>
          <p:nvPr>
            <p:ph type="title"/>
          </p:nvPr>
        </p:nvSpPr>
        <p:spPr>
          <a:xfrm>
            <a:off x="7829658" y="1253067"/>
            <a:ext cx="3371742" cy="4351866"/>
          </a:xfrm>
        </p:spPr>
        <p:txBody>
          <a:bodyPr anchor="ctr">
            <a:normAutofit/>
          </a:bodyPr>
          <a:lstStyle/>
          <a:p>
            <a:r>
              <a:rPr lang="en-GB" b="1">
                <a:solidFill>
                  <a:schemeClr val="bg1"/>
                </a:solidFill>
                <a:latin typeface="Arial" panose="020B0604020202020204" pitchFamily="34" charset="0"/>
                <a:cs typeface="Arial" panose="020B0604020202020204" pitchFamily="34" charset="0"/>
              </a:rPr>
              <a:t>How can I help my child?</a:t>
            </a:r>
            <a:br>
              <a:rPr lang="en-GB" b="1">
                <a:solidFill>
                  <a:schemeClr val="bg1"/>
                </a:solidFill>
                <a:latin typeface="Arial" panose="020B0604020202020204" pitchFamily="34" charset="0"/>
                <a:cs typeface="Arial" panose="020B0604020202020204" pitchFamily="34" charset="0"/>
              </a:rPr>
            </a:br>
            <a:endParaRPr lang="en-GB"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5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DB5D701-AEE8-4DBF-9AB0-1C8A53909487}"/>
              </a:ext>
            </a:extLst>
          </p:cNvPr>
          <p:cNvPicPr>
            <a:picLocks noGrp="1" noChangeAspect="1"/>
          </p:cNvPicPr>
          <p:nvPr>
            <p:ph idx="1"/>
          </p:nvPr>
        </p:nvPicPr>
        <p:blipFill>
          <a:blip r:embed="rId2"/>
          <a:stretch>
            <a:fillRect/>
          </a:stretch>
        </p:blipFill>
        <p:spPr>
          <a:xfrm>
            <a:off x="3404630" y="1131994"/>
            <a:ext cx="5384616" cy="4590386"/>
          </a:xfrm>
          <a:prstGeom prst="rect">
            <a:avLst/>
          </a:prstGeom>
        </p:spPr>
      </p:pic>
    </p:spTree>
    <p:extLst>
      <p:ext uri="{BB962C8B-B14F-4D97-AF65-F5344CB8AC3E}">
        <p14:creationId xmlns:p14="http://schemas.microsoft.com/office/powerpoint/2010/main" val="254798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F61C-2AD2-4C21-97B6-950766A14F81}"/>
              </a:ext>
            </a:extLst>
          </p:cNvPr>
          <p:cNvSpPr>
            <a:spLocks noGrp="1"/>
          </p:cNvSpPr>
          <p:nvPr>
            <p:ph type="title"/>
          </p:nvPr>
        </p:nvSpPr>
        <p:spPr>
          <a:xfrm>
            <a:off x="2849562" y="609600"/>
            <a:ext cx="6424440" cy="1320800"/>
          </a:xfrm>
        </p:spPr>
        <p:txBody>
          <a:bodyPr>
            <a:normAutofit/>
          </a:bodyPr>
          <a:lstStyle/>
          <a:p>
            <a:pPr>
              <a:lnSpc>
                <a:spcPct val="90000"/>
              </a:lnSpc>
            </a:pPr>
            <a:r>
              <a:rPr lang="en-GB" sz="2800" b="1">
                <a:latin typeface="Arial" panose="020B0604020202020204" pitchFamily="34" charset="0"/>
                <a:cs typeface="Arial" panose="020B0604020202020204" pitchFamily="34" charset="0"/>
              </a:rPr>
              <a:t>What are the SATS tests?</a:t>
            </a:r>
            <a:br>
              <a:rPr lang="en-GB" sz="2800" b="1">
                <a:latin typeface="Arial" panose="020B0604020202020204" pitchFamily="34" charset="0"/>
                <a:cs typeface="Arial" panose="020B0604020202020204" pitchFamily="34" charset="0"/>
              </a:rPr>
            </a:br>
            <a:br>
              <a:rPr lang="en-GB" sz="2800"/>
            </a:br>
            <a:endParaRPr lang="en-GB" sz="2800"/>
          </a:p>
        </p:txBody>
      </p:sp>
      <p:pic>
        <p:nvPicPr>
          <p:cNvPr id="5" name="Picture 4" descr="Glasses on top of a book">
            <a:extLst>
              <a:ext uri="{FF2B5EF4-FFF2-40B4-BE49-F238E27FC236}">
                <a16:creationId xmlns:a16="http://schemas.microsoft.com/office/drawing/2014/main" id="{FE160D69-C136-559F-2562-E9CB50CF617A}"/>
              </a:ext>
            </a:extLst>
          </p:cNvPr>
          <p:cNvPicPr>
            <a:picLocks noChangeAspect="1"/>
          </p:cNvPicPr>
          <p:nvPr/>
        </p:nvPicPr>
        <p:blipFill rotWithShape="1">
          <a:blip r:embed="rId2"/>
          <a:srcRect l="27478" r="46148"/>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82E6B886-9E32-4993-AC07-BD2C7DCAAD04}"/>
              </a:ext>
            </a:extLst>
          </p:cNvPr>
          <p:cNvSpPr>
            <a:spLocks noGrp="1"/>
          </p:cNvSpPr>
          <p:nvPr>
            <p:ph idx="1"/>
          </p:nvPr>
        </p:nvSpPr>
        <p:spPr>
          <a:xfrm>
            <a:off x="2849562" y="2160589"/>
            <a:ext cx="6424440" cy="3880773"/>
          </a:xfrm>
        </p:spPr>
        <p:txBody>
          <a:bodyPr>
            <a:normAutofit/>
          </a:bodyPr>
          <a:lstStyle/>
          <a:p>
            <a:pPr>
              <a:lnSpc>
                <a:spcPct val="90000"/>
              </a:lnSpc>
            </a:pPr>
            <a:r>
              <a:rPr lang="en-GB" dirty="0"/>
              <a:t>The end of KS2 assessments are sometimes informally referred to as ‘SATS’.</a:t>
            </a:r>
            <a:endParaRPr lang="en-GB"/>
          </a:p>
          <a:p>
            <a:pPr>
              <a:lnSpc>
                <a:spcPct val="90000"/>
              </a:lnSpc>
            </a:pPr>
            <a:r>
              <a:rPr lang="en-GB" dirty="0"/>
              <a:t>SATS week across the country begins on </a:t>
            </a:r>
            <a:r>
              <a:rPr lang="en-GB" b="1" u="sng" dirty="0"/>
              <a:t>13</a:t>
            </a:r>
            <a:r>
              <a:rPr lang="en-GB" b="1" u="sng" baseline="30000" dirty="0"/>
              <a:t>th</a:t>
            </a:r>
            <a:r>
              <a:rPr lang="en-GB" b="1" u="sng" dirty="0"/>
              <a:t> May 2024</a:t>
            </a:r>
            <a:endParaRPr lang="en-GB" b="1" u="sng"/>
          </a:p>
          <a:p>
            <a:pPr>
              <a:lnSpc>
                <a:spcPct val="90000"/>
              </a:lnSpc>
            </a:pPr>
            <a:r>
              <a:rPr lang="en-GB" dirty="0"/>
              <a:t>Pupils will complete test papers in some of the areas that have to be assessed. Other areas, like writing, are assessed using evidence collected by the teacher over a longer period of time.</a:t>
            </a:r>
            <a:endParaRPr lang="en-GB"/>
          </a:p>
          <a:p>
            <a:pPr>
              <a:lnSpc>
                <a:spcPct val="90000"/>
              </a:lnSpc>
              <a:buFont typeface="Arial" panose="020B0604020202020204" pitchFamily="34" charset="0"/>
              <a:buChar char="•"/>
            </a:pPr>
            <a:r>
              <a:rPr lang="en-GB" b="1" dirty="0"/>
              <a:t>Pupils will complete SATS test papers in:</a:t>
            </a:r>
            <a:br>
              <a:rPr lang="en-GB" b="1" dirty="0"/>
            </a:br>
            <a:r>
              <a:rPr lang="en-GB" dirty="0"/>
              <a:t>- Reading</a:t>
            </a:r>
            <a:br>
              <a:rPr lang="en-GB" dirty="0"/>
            </a:br>
            <a:r>
              <a:rPr lang="en-GB" dirty="0"/>
              <a:t>- Grammar, Punctuation &amp; Vocabulary</a:t>
            </a:r>
            <a:br>
              <a:rPr lang="en-GB" dirty="0"/>
            </a:br>
            <a:r>
              <a:rPr lang="en-GB" dirty="0"/>
              <a:t>- Spelling</a:t>
            </a:r>
            <a:br>
              <a:rPr lang="en-GB" dirty="0"/>
            </a:br>
            <a:r>
              <a:rPr lang="en-GB" dirty="0"/>
              <a:t>- Arithmetic</a:t>
            </a:r>
            <a:br>
              <a:rPr lang="en-GB" dirty="0"/>
            </a:br>
            <a:r>
              <a:rPr lang="en-GB" dirty="0"/>
              <a:t>- Mathematical Reasoning – 2 papers</a:t>
            </a:r>
            <a:endParaRPr lang="en-GB"/>
          </a:p>
        </p:txBody>
      </p:sp>
    </p:spTree>
    <p:extLst>
      <p:ext uri="{BB962C8B-B14F-4D97-AF65-F5344CB8AC3E}">
        <p14:creationId xmlns:p14="http://schemas.microsoft.com/office/powerpoint/2010/main" val="12132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92C7-B982-4CFC-A764-CD2C2892EB8B}"/>
              </a:ext>
            </a:extLst>
          </p:cNvPr>
          <p:cNvSpPr>
            <a:spLocks noGrp="1"/>
          </p:cNvSpPr>
          <p:nvPr>
            <p:ph type="title"/>
          </p:nvPr>
        </p:nvSpPr>
        <p:spPr>
          <a:xfrm>
            <a:off x="5536734" y="609600"/>
            <a:ext cx="3737268" cy="1320800"/>
          </a:xfrm>
        </p:spPr>
        <p:txBody>
          <a:bodyPr>
            <a:normAutofit/>
          </a:bodyPr>
          <a:lstStyle/>
          <a:p>
            <a:pPr>
              <a:lnSpc>
                <a:spcPct val="90000"/>
              </a:lnSpc>
            </a:pPr>
            <a:r>
              <a:rPr lang="en-GB" sz="2000" b="1">
                <a:latin typeface="Arial" charset="0"/>
                <a:ea typeface="Arial" charset="0"/>
                <a:cs typeface="Arial" charset="0"/>
              </a:rPr>
              <a:t>How do the tests take place?</a:t>
            </a:r>
            <a:br>
              <a:rPr lang="en-GB" sz="2000" b="1">
                <a:latin typeface="Arial" charset="0"/>
                <a:ea typeface="Arial" charset="0"/>
                <a:cs typeface="Arial" charset="0"/>
              </a:rPr>
            </a:br>
            <a:br>
              <a:rPr lang="en-GB" sz="2000" b="1">
                <a:latin typeface="Arial" charset="0"/>
                <a:ea typeface="Arial" charset="0"/>
                <a:cs typeface="Arial" charset="0"/>
              </a:rPr>
            </a:br>
            <a:endParaRPr lang="en-GB" sz="2000"/>
          </a:p>
        </p:txBody>
      </p:sp>
      <p:sp>
        <p:nvSpPr>
          <p:cNvPr id="3" name="Content Placeholder 2">
            <a:extLst>
              <a:ext uri="{FF2B5EF4-FFF2-40B4-BE49-F238E27FC236}">
                <a16:creationId xmlns:a16="http://schemas.microsoft.com/office/drawing/2014/main" id="{BD58B368-C518-4947-A227-DC0D87D2E2F3}"/>
              </a:ext>
            </a:extLst>
          </p:cNvPr>
          <p:cNvSpPr>
            <a:spLocks noGrp="1"/>
          </p:cNvSpPr>
          <p:nvPr>
            <p:ph idx="1"/>
          </p:nvPr>
        </p:nvSpPr>
        <p:spPr>
          <a:xfrm>
            <a:off x="5209563" y="2160589"/>
            <a:ext cx="4064439" cy="3880773"/>
          </a:xfrm>
        </p:spPr>
        <p:txBody>
          <a:bodyPr>
            <a:normAutofit/>
          </a:bodyPr>
          <a:lstStyle/>
          <a:p>
            <a:pPr>
              <a:lnSpc>
                <a:spcPct val="90000"/>
              </a:lnSpc>
            </a:pPr>
            <a:r>
              <a:rPr lang="en-GB" sz="1300"/>
              <a:t>The tests all take place in normal school time, under test conditions.</a:t>
            </a:r>
          </a:p>
          <a:p>
            <a:pPr>
              <a:lnSpc>
                <a:spcPct val="90000"/>
              </a:lnSpc>
            </a:pPr>
            <a:r>
              <a:rPr lang="en-GB" sz="1300"/>
              <a:t>Pupils will not be allowed to talk to each other during the tests.</a:t>
            </a:r>
          </a:p>
          <a:p>
            <a:pPr>
              <a:lnSpc>
                <a:spcPct val="90000"/>
              </a:lnSpc>
            </a:pPr>
            <a:r>
              <a:rPr lang="en-GB" sz="1300"/>
              <a:t>The completed papers are sent away to be marked externally. </a:t>
            </a:r>
          </a:p>
          <a:p>
            <a:pPr>
              <a:lnSpc>
                <a:spcPct val="90000"/>
              </a:lnSpc>
            </a:pPr>
            <a:r>
              <a:rPr lang="en-GB" sz="1300"/>
              <a:t>Results are returned to school in July.</a:t>
            </a:r>
          </a:p>
          <a:p>
            <a:pPr>
              <a:lnSpc>
                <a:spcPct val="90000"/>
              </a:lnSpc>
            </a:pPr>
            <a:r>
              <a:rPr lang="en-GB" sz="1300"/>
              <a:t>The tests vary in length but last no longer than 60 minutes:</a:t>
            </a:r>
          </a:p>
          <a:p>
            <a:pPr marL="0" indent="0">
              <a:lnSpc>
                <a:spcPct val="90000"/>
              </a:lnSpc>
              <a:buNone/>
            </a:pPr>
            <a:br>
              <a:rPr lang="en-GB" sz="1300"/>
            </a:br>
            <a:r>
              <a:rPr lang="en-GB" sz="1300"/>
              <a:t>- Reading: 60 minutes</a:t>
            </a:r>
            <a:br>
              <a:rPr lang="en-GB" sz="1300"/>
            </a:br>
            <a:r>
              <a:rPr lang="en-GB" sz="1300"/>
              <a:t>- Grammar, Punctuation &amp; Vocabulary: 45 minutes</a:t>
            </a:r>
            <a:br>
              <a:rPr lang="en-GB" sz="1300"/>
            </a:br>
            <a:r>
              <a:rPr lang="en-GB" sz="1300"/>
              <a:t>- Spelling: 15 minutes</a:t>
            </a:r>
            <a:br>
              <a:rPr lang="en-GB" sz="1300"/>
            </a:br>
            <a:r>
              <a:rPr lang="en-GB" sz="1300"/>
              <a:t>- Arithmetic: 30 minutes</a:t>
            </a:r>
            <a:br>
              <a:rPr lang="en-GB" sz="1300"/>
            </a:br>
            <a:r>
              <a:rPr lang="en-GB" sz="1300"/>
              <a:t>- Mathematical Reasoning: 2 papers of 40 minutes each.</a:t>
            </a:r>
          </a:p>
          <a:p>
            <a:pPr>
              <a:lnSpc>
                <a:spcPct val="90000"/>
              </a:lnSpc>
            </a:pPr>
            <a:endParaRPr lang="en-GB" sz="1300"/>
          </a:p>
        </p:txBody>
      </p:sp>
      <p:pic>
        <p:nvPicPr>
          <p:cNvPr id="5" name="Picture 4" descr="Bubble sheet test paper and pencil">
            <a:extLst>
              <a:ext uri="{FF2B5EF4-FFF2-40B4-BE49-F238E27FC236}">
                <a16:creationId xmlns:a16="http://schemas.microsoft.com/office/drawing/2014/main" id="{A8ED3CDF-CB27-EEF0-8538-5ED57BBBB4D4}"/>
              </a:ext>
            </a:extLst>
          </p:cNvPr>
          <p:cNvPicPr>
            <a:picLocks noChangeAspect="1"/>
          </p:cNvPicPr>
          <p:nvPr/>
        </p:nvPicPr>
        <p:blipFill rotWithShape="1">
          <a:blip r:embed="rId2"/>
          <a:srcRect l="4886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7668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GB"/>
              <a:t>SATS DATES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1480918"/>
              </p:ext>
            </p:extLst>
          </p:nvPr>
        </p:nvGraphicFramePr>
        <p:xfrm>
          <a:off x="1286933" y="2034305"/>
          <a:ext cx="9618134" cy="4299162"/>
        </p:xfrm>
        <a:graphic>
          <a:graphicData uri="http://schemas.openxmlformats.org/drawingml/2006/table">
            <a:tbl>
              <a:tblPr firstRow="1" bandRow="1">
                <a:tableStyleId>{5C22544A-7EE6-4342-B048-85BDC9FD1C3A}</a:tableStyleId>
              </a:tblPr>
              <a:tblGrid>
                <a:gridCol w="3381132">
                  <a:extLst>
                    <a:ext uri="{9D8B030D-6E8A-4147-A177-3AD203B41FA5}">
                      <a16:colId xmlns:a16="http://schemas.microsoft.com/office/drawing/2014/main" val="3181365511"/>
                    </a:ext>
                  </a:extLst>
                </a:gridCol>
                <a:gridCol w="3536765">
                  <a:extLst>
                    <a:ext uri="{9D8B030D-6E8A-4147-A177-3AD203B41FA5}">
                      <a16:colId xmlns:a16="http://schemas.microsoft.com/office/drawing/2014/main" val="2835648225"/>
                    </a:ext>
                  </a:extLst>
                </a:gridCol>
                <a:gridCol w="2700237">
                  <a:extLst>
                    <a:ext uri="{9D8B030D-6E8A-4147-A177-3AD203B41FA5}">
                      <a16:colId xmlns:a16="http://schemas.microsoft.com/office/drawing/2014/main" val="3656231919"/>
                    </a:ext>
                  </a:extLst>
                </a:gridCol>
              </a:tblGrid>
              <a:tr h="616308">
                <a:tc>
                  <a:txBody>
                    <a:bodyPr/>
                    <a:lstStyle/>
                    <a:p>
                      <a:r>
                        <a:rPr lang="en-GB" sz="2800"/>
                        <a:t>Dates</a:t>
                      </a:r>
                    </a:p>
                  </a:txBody>
                  <a:tcPr marL="140070" marR="140070" marT="70035" marB="70035"/>
                </a:tc>
                <a:tc>
                  <a:txBody>
                    <a:bodyPr/>
                    <a:lstStyle/>
                    <a:p>
                      <a:r>
                        <a:rPr lang="en-GB" sz="2800"/>
                        <a:t>Sats Paper </a:t>
                      </a:r>
                    </a:p>
                  </a:txBody>
                  <a:tcPr marL="140070" marR="140070" marT="70035" marB="70035"/>
                </a:tc>
                <a:tc>
                  <a:txBody>
                    <a:bodyPr/>
                    <a:lstStyle/>
                    <a:p>
                      <a:r>
                        <a:rPr lang="en-GB" sz="2800"/>
                        <a:t>Length of time</a:t>
                      </a:r>
                    </a:p>
                  </a:txBody>
                  <a:tcPr marL="140070" marR="140070" marT="70035" marB="70035"/>
                </a:tc>
                <a:extLst>
                  <a:ext uri="{0D108BD9-81ED-4DB2-BD59-A6C34878D82A}">
                    <a16:rowId xmlns:a16="http://schemas.microsoft.com/office/drawing/2014/main" val="2358986385"/>
                  </a:ext>
                </a:extLst>
              </a:tr>
              <a:tr h="1036518">
                <a:tc>
                  <a:txBody>
                    <a:bodyPr/>
                    <a:lstStyle/>
                    <a:p>
                      <a:r>
                        <a:rPr lang="en-US" sz="2800"/>
                        <a:t>Monday 13</a:t>
                      </a:r>
                      <a:r>
                        <a:rPr lang="en-US" sz="2800" baseline="30000"/>
                        <a:t>th</a:t>
                      </a:r>
                      <a:r>
                        <a:rPr lang="en-US" sz="2800"/>
                        <a:t> May </a:t>
                      </a:r>
                      <a:endParaRPr lang="en-GB" sz="2800"/>
                    </a:p>
                  </a:txBody>
                  <a:tcPr marL="140070" marR="140070" marT="70035" marB="70035"/>
                </a:tc>
                <a:tc>
                  <a:txBody>
                    <a:bodyPr/>
                    <a:lstStyle/>
                    <a:p>
                      <a:r>
                        <a:rPr lang="en-GB" sz="2800"/>
                        <a:t>Grammar</a:t>
                      </a:r>
                      <a:r>
                        <a:rPr lang="en-GB" sz="2800" baseline="0"/>
                        <a:t> paper 1 </a:t>
                      </a:r>
                    </a:p>
                    <a:p>
                      <a:r>
                        <a:rPr lang="en-GB" sz="2800" baseline="0"/>
                        <a:t>Spelling</a:t>
                      </a:r>
                      <a:endParaRPr lang="en-GB" sz="2800"/>
                    </a:p>
                  </a:txBody>
                  <a:tcPr marL="140070" marR="140070" marT="70035" marB="70035"/>
                </a:tc>
                <a:tc>
                  <a:txBody>
                    <a:bodyPr/>
                    <a:lstStyle/>
                    <a:p>
                      <a:r>
                        <a:rPr lang="en-GB" sz="2800"/>
                        <a:t>45 minutes</a:t>
                      </a:r>
                    </a:p>
                    <a:p>
                      <a:r>
                        <a:rPr lang="en-GB" sz="2800"/>
                        <a:t>15 minutes</a:t>
                      </a:r>
                    </a:p>
                  </a:txBody>
                  <a:tcPr marL="140070" marR="140070" marT="70035" marB="70035"/>
                </a:tc>
                <a:extLst>
                  <a:ext uri="{0D108BD9-81ED-4DB2-BD59-A6C34878D82A}">
                    <a16:rowId xmlns:a16="http://schemas.microsoft.com/office/drawing/2014/main" val="917136167"/>
                  </a:ext>
                </a:extLst>
              </a:tr>
              <a:tr h="616308">
                <a:tc>
                  <a:txBody>
                    <a:bodyPr/>
                    <a:lstStyle/>
                    <a:p>
                      <a:r>
                        <a:rPr lang="en-US" sz="2800"/>
                        <a:t>Tuesday 14</a:t>
                      </a:r>
                      <a:r>
                        <a:rPr lang="en-US" sz="2800" baseline="30000"/>
                        <a:t>th</a:t>
                      </a:r>
                      <a:r>
                        <a:rPr lang="en-US" sz="2800"/>
                        <a:t> May</a:t>
                      </a:r>
                      <a:endParaRPr lang="en-GB" sz="2800"/>
                    </a:p>
                  </a:txBody>
                  <a:tcPr marL="140070" marR="140070" marT="70035" marB="70035"/>
                </a:tc>
                <a:tc>
                  <a:txBody>
                    <a:bodyPr/>
                    <a:lstStyle/>
                    <a:p>
                      <a:r>
                        <a:rPr lang="en-GB" sz="2800"/>
                        <a:t>Reading</a:t>
                      </a:r>
                    </a:p>
                  </a:txBody>
                  <a:tcPr marL="140070" marR="140070" marT="70035" marB="70035"/>
                </a:tc>
                <a:tc>
                  <a:txBody>
                    <a:bodyPr/>
                    <a:lstStyle/>
                    <a:p>
                      <a:r>
                        <a:rPr lang="en-GB" sz="2800"/>
                        <a:t>60 minutes</a:t>
                      </a:r>
                    </a:p>
                  </a:txBody>
                  <a:tcPr marL="140070" marR="140070" marT="70035" marB="70035"/>
                </a:tc>
                <a:extLst>
                  <a:ext uri="{0D108BD9-81ED-4DB2-BD59-A6C34878D82A}">
                    <a16:rowId xmlns:a16="http://schemas.microsoft.com/office/drawing/2014/main" val="2704781588"/>
                  </a:ext>
                </a:extLst>
              </a:tr>
              <a:tr h="1036518">
                <a:tc>
                  <a:txBody>
                    <a:bodyPr/>
                    <a:lstStyle/>
                    <a:p>
                      <a:r>
                        <a:rPr lang="en-US" sz="2800"/>
                        <a:t>Wednesday 15</a:t>
                      </a:r>
                      <a:r>
                        <a:rPr lang="en-US" sz="2800" baseline="30000"/>
                        <a:t>th</a:t>
                      </a:r>
                      <a:r>
                        <a:rPr lang="en-US" sz="2800"/>
                        <a:t> May</a:t>
                      </a:r>
                      <a:endParaRPr lang="en-GB" sz="2800"/>
                    </a:p>
                  </a:txBody>
                  <a:tcPr marL="140070" marR="140070" marT="70035" marB="70035"/>
                </a:tc>
                <a:tc>
                  <a:txBody>
                    <a:bodyPr/>
                    <a:lstStyle/>
                    <a:p>
                      <a:r>
                        <a:rPr lang="en-GB" sz="2800"/>
                        <a:t>Arithmetic</a:t>
                      </a:r>
                      <a:r>
                        <a:rPr lang="en-GB" sz="2800" baseline="0"/>
                        <a:t> paper </a:t>
                      </a:r>
                    </a:p>
                    <a:p>
                      <a:r>
                        <a:rPr lang="en-GB" sz="2800" baseline="0"/>
                        <a:t>Reasoning paper  1</a:t>
                      </a:r>
                      <a:endParaRPr lang="en-GB" sz="2800"/>
                    </a:p>
                  </a:txBody>
                  <a:tcPr marL="140070" marR="140070" marT="70035" marB="70035"/>
                </a:tc>
                <a:tc>
                  <a:txBody>
                    <a:bodyPr/>
                    <a:lstStyle/>
                    <a:p>
                      <a:r>
                        <a:rPr lang="en-GB" sz="2800"/>
                        <a:t>30 minutes</a:t>
                      </a:r>
                    </a:p>
                    <a:p>
                      <a:r>
                        <a:rPr lang="en-GB" sz="2800"/>
                        <a:t>40 minutes</a:t>
                      </a:r>
                    </a:p>
                  </a:txBody>
                  <a:tcPr marL="140070" marR="140070" marT="70035" marB="70035"/>
                </a:tc>
                <a:extLst>
                  <a:ext uri="{0D108BD9-81ED-4DB2-BD59-A6C34878D82A}">
                    <a16:rowId xmlns:a16="http://schemas.microsoft.com/office/drawing/2014/main" val="3932553507"/>
                  </a:ext>
                </a:extLst>
              </a:tr>
              <a:tr h="616308">
                <a:tc>
                  <a:txBody>
                    <a:bodyPr/>
                    <a:lstStyle/>
                    <a:p>
                      <a:r>
                        <a:rPr lang="en-US" sz="2800"/>
                        <a:t>Thursday 16</a:t>
                      </a:r>
                      <a:r>
                        <a:rPr lang="en-US" sz="2800" baseline="30000"/>
                        <a:t>th</a:t>
                      </a:r>
                      <a:r>
                        <a:rPr lang="en-US" sz="2800"/>
                        <a:t> May</a:t>
                      </a:r>
                      <a:endParaRPr lang="en-GB" sz="2800"/>
                    </a:p>
                  </a:txBody>
                  <a:tcPr marL="140070" marR="140070" marT="70035" marB="70035"/>
                </a:tc>
                <a:tc>
                  <a:txBody>
                    <a:bodyPr/>
                    <a:lstStyle/>
                    <a:p>
                      <a:r>
                        <a:rPr lang="en-GB" sz="2800"/>
                        <a:t>Reasoning paper 2</a:t>
                      </a:r>
                    </a:p>
                  </a:txBody>
                  <a:tcPr marL="140070" marR="140070" marT="70035" marB="70035"/>
                </a:tc>
                <a:tc>
                  <a:txBody>
                    <a:bodyPr/>
                    <a:lstStyle/>
                    <a:p>
                      <a:r>
                        <a:rPr lang="en-GB" sz="2800"/>
                        <a:t>40 minutes</a:t>
                      </a:r>
                    </a:p>
                  </a:txBody>
                  <a:tcPr marL="140070" marR="140070" marT="70035" marB="70035"/>
                </a:tc>
                <a:extLst>
                  <a:ext uri="{0D108BD9-81ED-4DB2-BD59-A6C34878D82A}">
                    <a16:rowId xmlns:a16="http://schemas.microsoft.com/office/drawing/2014/main" val="1764891279"/>
                  </a:ext>
                </a:extLst>
              </a:tr>
            </a:tbl>
          </a:graphicData>
        </a:graphic>
      </p:graphicFrame>
    </p:spTree>
    <p:extLst>
      <p:ext uri="{BB962C8B-B14F-4D97-AF65-F5344CB8AC3E}">
        <p14:creationId xmlns:p14="http://schemas.microsoft.com/office/powerpoint/2010/main" val="427817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D292-F7D9-462A-96C9-EF06F9D75B7C}"/>
              </a:ext>
            </a:extLst>
          </p:cNvPr>
          <p:cNvSpPr>
            <a:spLocks noGrp="1"/>
          </p:cNvSpPr>
          <p:nvPr>
            <p:ph type="title"/>
          </p:nvPr>
        </p:nvSpPr>
        <p:spPr>
          <a:xfrm>
            <a:off x="5536734" y="609600"/>
            <a:ext cx="3737268" cy="1320800"/>
          </a:xfrm>
        </p:spPr>
        <p:txBody>
          <a:bodyPr>
            <a:normAutofit/>
          </a:bodyPr>
          <a:lstStyle/>
          <a:p>
            <a:pPr>
              <a:lnSpc>
                <a:spcPct val="90000"/>
              </a:lnSpc>
            </a:pPr>
            <a:r>
              <a:rPr lang="en-GB" sz="2000" b="1">
                <a:latin typeface="Arial" panose="020B0604020202020204" pitchFamily="34" charset="0"/>
                <a:cs typeface="Arial" panose="020B0604020202020204" pitchFamily="34" charset="0"/>
              </a:rPr>
              <a:t>How are the tests graded?</a:t>
            </a:r>
            <a:br>
              <a:rPr lang="en-GB" sz="2000" b="1">
                <a:latin typeface="Arial" panose="020B0604020202020204" pitchFamily="34" charset="0"/>
                <a:cs typeface="Arial" panose="020B0604020202020204" pitchFamily="34" charset="0"/>
              </a:rPr>
            </a:br>
            <a:br>
              <a:rPr lang="en-GB" sz="2000" b="1">
                <a:latin typeface="Arial" panose="020B0604020202020204" pitchFamily="34" charset="0"/>
                <a:cs typeface="Arial" panose="020B0604020202020204" pitchFamily="34" charset="0"/>
              </a:rPr>
            </a:br>
            <a:endParaRPr lang="en-GB" sz="2000"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C9CE44-E8CF-4680-83AF-2D44A413252A}"/>
              </a:ext>
            </a:extLst>
          </p:cNvPr>
          <p:cNvSpPr>
            <a:spLocks noGrp="1"/>
          </p:cNvSpPr>
          <p:nvPr>
            <p:ph idx="1"/>
          </p:nvPr>
        </p:nvSpPr>
        <p:spPr>
          <a:xfrm>
            <a:off x="5209563" y="2160589"/>
            <a:ext cx="4064439" cy="3880773"/>
          </a:xfrm>
        </p:spPr>
        <p:txBody>
          <a:bodyPr>
            <a:normAutofit/>
          </a:bodyPr>
          <a:lstStyle/>
          <a:p>
            <a:pPr>
              <a:lnSpc>
                <a:spcPct val="90000"/>
              </a:lnSpc>
            </a:pPr>
            <a:r>
              <a:rPr lang="en-GB" sz="1100"/>
              <a:t>The marked tests will provide the following information:</a:t>
            </a:r>
            <a:br>
              <a:rPr lang="en-GB" sz="1100"/>
            </a:br>
            <a:r>
              <a:rPr lang="en-GB" sz="1100"/>
              <a:t>- A raw score (i.e. number of marks)</a:t>
            </a:r>
            <a:br>
              <a:rPr lang="en-GB" sz="1100"/>
            </a:br>
            <a:r>
              <a:rPr lang="en-GB" sz="1100"/>
              <a:t>- A scaled score (see below)</a:t>
            </a:r>
            <a:br>
              <a:rPr lang="en-GB" sz="1100"/>
            </a:br>
            <a:r>
              <a:rPr lang="en-GB" sz="1100"/>
              <a:t>- An indication of whether the national standard has been met.</a:t>
            </a:r>
          </a:p>
          <a:p>
            <a:pPr>
              <a:lnSpc>
                <a:spcPct val="90000"/>
              </a:lnSpc>
            </a:pPr>
            <a:r>
              <a:rPr lang="en-GB" sz="1100"/>
              <a:t>In scaled scores, a score of 100 represents the national standard. The lowest is 80 and the highest is 120.</a:t>
            </a:r>
          </a:p>
          <a:p>
            <a:pPr>
              <a:lnSpc>
                <a:spcPct val="90000"/>
              </a:lnSpc>
            </a:pPr>
            <a:r>
              <a:rPr lang="en-GB" sz="1100"/>
              <a:t>After each test is marked, it will be converted into a scaled score and that will show whether a pupil is working at the national standard, or above or below it.</a:t>
            </a:r>
          </a:p>
          <a:p>
            <a:pPr>
              <a:lnSpc>
                <a:spcPct val="90000"/>
              </a:lnSpc>
            </a:pPr>
            <a:r>
              <a:rPr lang="en-GB" sz="1100"/>
              <a:t>A pupil will need to achieve a scaled score of 100 to show that they have met the national standard on the test.</a:t>
            </a:r>
          </a:p>
          <a:p>
            <a:pPr>
              <a:lnSpc>
                <a:spcPct val="90000"/>
              </a:lnSpc>
            </a:pPr>
            <a:r>
              <a:rPr lang="en-GB" sz="1100"/>
              <a:t>Higher attaining pupils should expect a scaled score of above 110 to 120 which would indicate the pupil is working above the expected standard.</a:t>
            </a:r>
          </a:p>
          <a:p>
            <a:pPr>
              <a:lnSpc>
                <a:spcPct val="90000"/>
              </a:lnSpc>
            </a:pPr>
            <a:endParaRPr lang="en-GB" sz="1100"/>
          </a:p>
        </p:txBody>
      </p:sp>
      <p:pic>
        <p:nvPicPr>
          <p:cNvPr id="11" name="Picture 10" descr="Light bulb on yellow background with sketched light beams and cord">
            <a:extLst>
              <a:ext uri="{FF2B5EF4-FFF2-40B4-BE49-F238E27FC236}">
                <a16:creationId xmlns:a16="http://schemas.microsoft.com/office/drawing/2014/main" id="{9EA24E2C-4C2A-075B-D9AE-57E690301C78}"/>
              </a:ext>
            </a:extLst>
          </p:cNvPr>
          <p:cNvPicPr>
            <a:picLocks noChangeAspect="1"/>
          </p:cNvPicPr>
          <p:nvPr/>
        </p:nvPicPr>
        <p:blipFill rotWithShape="1">
          <a:blip r:embed="rId2"/>
          <a:srcRect l="47939" r="368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7384403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7334" y="1253067"/>
            <a:ext cx="6155266" cy="4351866"/>
          </a:xfrm>
        </p:spPr>
        <p:txBody>
          <a:bodyPr anchor="ctr">
            <a:normAutofit/>
          </a:bodyPr>
          <a:lstStyle/>
          <a:p>
            <a:pPr marL="0" indent="0">
              <a:buNone/>
            </a:pPr>
            <a:r>
              <a:rPr lang="en-GB" dirty="0"/>
              <a:t>Some children , if they meet the requirement will be able to have extra support. This could consist of:</a:t>
            </a:r>
          </a:p>
          <a:p>
            <a:pPr marL="0" indent="0">
              <a:buNone/>
            </a:pPr>
            <a:r>
              <a:rPr lang="en-GB" dirty="0"/>
              <a:t>Extra time – up to 25% of the time given</a:t>
            </a:r>
          </a:p>
          <a:p>
            <a:pPr marL="0" indent="0">
              <a:buNone/>
            </a:pPr>
            <a:r>
              <a:rPr lang="en-GB" dirty="0"/>
              <a:t>Reader</a:t>
            </a:r>
          </a:p>
          <a:p>
            <a:pPr marL="0" indent="0">
              <a:buNone/>
            </a:pPr>
            <a:r>
              <a:rPr lang="en-GB" dirty="0"/>
              <a:t>Scribe</a:t>
            </a:r>
          </a:p>
          <a:p>
            <a:pPr marL="0" indent="0">
              <a:buNone/>
            </a:pPr>
            <a:r>
              <a:rPr lang="en-GB" dirty="0"/>
              <a:t>Rest breaks </a:t>
            </a:r>
          </a:p>
          <a:p>
            <a:pPr marL="0" indent="0">
              <a:buNone/>
            </a:pPr>
            <a:r>
              <a:rPr lang="en-GB" dirty="0"/>
              <a:t>Test modified e.g. printed on different coloured paper.</a:t>
            </a:r>
          </a:p>
          <a:p>
            <a:pPr marL="0" indent="0">
              <a:buNone/>
            </a:pPr>
            <a:r>
              <a:rPr lang="en-GB" dirty="0"/>
              <a:t>Prompts </a:t>
            </a:r>
          </a:p>
          <a:p>
            <a:pPr marL="0" indent="0">
              <a:buNone/>
            </a:pPr>
            <a:endParaRPr lang="en-GB" dirty="0"/>
          </a:p>
          <a:p>
            <a:pPr marL="0" indent="0">
              <a:buNone/>
            </a:pPr>
            <a:r>
              <a:rPr lang="en-GB" dirty="0"/>
              <a:t>You will be informed if this affects your child.</a:t>
            </a:r>
          </a:p>
          <a:p>
            <a:pPr marL="0" indent="0">
              <a:buNone/>
            </a:pPr>
            <a:endParaRPr lang="en-GB"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7829658" y="1253067"/>
            <a:ext cx="3371742" cy="4351866"/>
          </a:xfrm>
        </p:spPr>
        <p:txBody>
          <a:bodyPr anchor="ctr">
            <a:normAutofit/>
          </a:bodyPr>
          <a:lstStyle/>
          <a:p>
            <a:r>
              <a:rPr lang="en-GB">
                <a:solidFill>
                  <a:schemeClr val="bg1"/>
                </a:solidFill>
                <a:latin typeface="Arial" panose="020B0604020202020204" pitchFamily="34" charset="0"/>
                <a:cs typeface="Arial" panose="020B0604020202020204" pitchFamily="34" charset="0"/>
              </a:rPr>
              <a:t>Support in SATS</a:t>
            </a:r>
          </a:p>
        </p:txBody>
      </p:sp>
    </p:spTree>
    <p:extLst>
      <p:ext uri="{BB962C8B-B14F-4D97-AF65-F5344CB8AC3E}">
        <p14:creationId xmlns:p14="http://schemas.microsoft.com/office/powerpoint/2010/main" val="134257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Glasses on top of a book">
            <a:extLst>
              <a:ext uri="{FF2B5EF4-FFF2-40B4-BE49-F238E27FC236}">
                <a16:creationId xmlns:a16="http://schemas.microsoft.com/office/drawing/2014/main" id="{935E3ECB-9181-9D48-DA41-EEB1E5D40FAE}"/>
              </a:ext>
            </a:extLst>
          </p:cNvPr>
          <p:cNvPicPr>
            <a:picLocks noChangeAspect="1"/>
          </p:cNvPicPr>
          <p:nvPr/>
        </p:nvPicPr>
        <p:blipFill rotWithShape="1">
          <a:blip r:embed="rId2"/>
          <a:srcRect r="2346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7953585-0D6D-4B92-B47B-3AD0ABA1485B}"/>
              </a:ext>
            </a:extLst>
          </p:cNvPr>
          <p:cNvSpPr>
            <a:spLocks noGrp="1"/>
          </p:cNvSpPr>
          <p:nvPr>
            <p:ph type="title"/>
          </p:nvPr>
        </p:nvSpPr>
        <p:spPr>
          <a:xfrm>
            <a:off x="677333" y="609600"/>
            <a:ext cx="3851123" cy="1320800"/>
          </a:xfrm>
        </p:spPr>
        <p:txBody>
          <a:bodyPr>
            <a:normAutofit/>
          </a:bodyPr>
          <a:lstStyle/>
          <a:p>
            <a:r>
              <a:rPr lang="en-GB" sz="3300" b="1">
                <a:latin typeface="Arial" panose="020B0604020202020204" pitchFamily="34" charset="0"/>
                <a:cs typeface="Arial" panose="020B0604020202020204" pitchFamily="34" charset="0"/>
              </a:rPr>
              <a:t>The Reading Test</a:t>
            </a:r>
            <a:br>
              <a:rPr lang="en-GB" sz="3300"/>
            </a:br>
            <a:endParaRPr lang="en-GB" sz="3300"/>
          </a:p>
        </p:txBody>
      </p:sp>
      <p:sp>
        <p:nvSpPr>
          <p:cNvPr id="3" name="Content Placeholder 2">
            <a:extLst>
              <a:ext uri="{FF2B5EF4-FFF2-40B4-BE49-F238E27FC236}">
                <a16:creationId xmlns:a16="http://schemas.microsoft.com/office/drawing/2014/main" id="{6605DB4B-25A0-4A55-A498-5D9F3CF3211B}"/>
              </a:ext>
            </a:extLst>
          </p:cNvPr>
          <p:cNvSpPr>
            <a:spLocks noGrp="1"/>
          </p:cNvSpPr>
          <p:nvPr>
            <p:ph idx="1"/>
          </p:nvPr>
        </p:nvSpPr>
        <p:spPr>
          <a:xfrm>
            <a:off x="677334" y="2160589"/>
            <a:ext cx="3851122" cy="3880773"/>
          </a:xfrm>
        </p:spPr>
        <p:txBody>
          <a:bodyPr>
            <a:normAutofit/>
          </a:bodyPr>
          <a:lstStyle/>
          <a:p>
            <a:r>
              <a:rPr lang="en-GB" sz="1700"/>
              <a:t>The test assesses whether pupils’ comprehension of age appropriate texts meets the national standard. There will be numerous questions on inference, vocabulary and authorial choice.</a:t>
            </a:r>
          </a:p>
          <a:p>
            <a:r>
              <a:rPr lang="en-GB" sz="1700"/>
              <a:t>Pupils will have 60 minutes to complete the test, including reading the texts and writing the answers.</a:t>
            </a:r>
          </a:p>
          <a:p>
            <a:r>
              <a:rPr lang="en-GB" sz="1700"/>
              <a:t>The test will have three different texts to read, drawing on fiction, non-fiction or poetry.</a:t>
            </a:r>
          </a:p>
          <a:p>
            <a:endParaRPr lang="en-GB" sz="1700"/>
          </a:p>
        </p:txBody>
      </p:sp>
      <p:cxnSp>
        <p:nvCxnSpPr>
          <p:cNvPr id="1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3766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C632-8008-4002-82DC-41E71297E63A}"/>
              </a:ext>
            </a:extLst>
          </p:cNvPr>
          <p:cNvSpPr>
            <a:spLocks noGrp="1"/>
          </p:cNvSpPr>
          <p:nvPr>
            <p:ph type="title"/>
          </p:nvPr>
        </p:nvSpPr>
        <p:spPr>
          <a:xfrm>
            <a:off x="2786047" y="609600"/>
            <a:ext cx="6487955" cy="1320800"/>
          </a:xfrm>
        </p:spPr>
        <p:txBody>
          <a:bodyPr>
            <a:normAutofit/>
          </a:bodyPr>
          <a:lstStyle/>
          <a:p>
            <a:r>
              <a:rPr lang="en-GB" b="1">
                <a:latin typeface="Arial" panose="020B0604020202020204" pitchFamily="34" charset="0"/>
                <a:cs typeface="Arial" panose="020B0604020202020204" pitchFamily="34" charset="0"/>
              </a:rPr>
              <a:t>The Reading Test</a:t>
            </a:r>
          </a:p>
        </p:txBody>
      </p:sp>
      <p:pic>
        <p:nvPicPr>
          <p:cNvPr id="5" name="Picture 4" descr="Many question marks on black background">
            <a:extLst>
              <a:ext uri="{FF2B5EF4-FFF2-40B4-BE49-F238E27FC236}">
                <a16:creationId xmlns:a16="http://schemas.microsoft.com/office/drawing/2014/main" id="{799360B9-8E5E-5843-A297-BAA888C83D97}"/>
              </a:ext>
            </a:extLst>
          </p:cNvPr>
          <p:cNvPicPr>
            <a:picLocks noChangeAspect="1"/>
          </p:cNvPicPr>
          <p:nvPr/>
        </p:nvPicPr>
        <p:blipFill rotWithShape="1">
          <a:blip r:embed="rId2">
            <a:duotone>
              <a:prstClr val="black"/>
              <a:schemeClr val="tx2">
                <a:tint val="45000"/>
                <a:satMod val="400000"/>
              </a:schemeClr>
            </a:duotone>
          </a:blip>
          <a:srcRect l="69043" r="6703" b="-2"/>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0E9980E4-5192-42C6-8CFC-511832F1E494}"/>
              </a:ext>
            </a:extLst>
          </p:cNvPr>
          <p:cNvSpPr>
            <a:spLocks noGrp="1"/>
          </p:cNvSpPr>
          <p:nvPr>
            <p:ph idx="1"/>
          </p:nvPr>
        </p:nvSpPr>
        <p:spPr>
          <a:xfrm>
            <a:off x="2786047" y="2160589"/>
            <a:ext cx="6487955" cy="3880773"/>
          </a:xfrm>
        </p:spPr>
        <p:txBody>
          <a:bodyPr>
            <a:normAutofit/>
          </a:bodyPr>
          <a:lstStyle/>
          <a:p>
            <a:pPr>
              <a:lnSpc>
                <a:spcPct val="90000"/>
              </a:lnSpc>
            </a:pPr>
            <a:r>
              <a:rPr lang="en-GB" sz="1400"/>
              <a:t>Questions are focused around the following areas (called ‘content domains’): </a:t>
            </a:r>
          </a:p>
          <a:p>
            <a:pPr>
              <a:lnSpc>
                <a:spcPct val="90000"/>
              </a:lnSpc>
            </a:pPr>
            <a:br>
              <a:rPr lang="en-GB" sz="1400"/>
            </a:br>
            <a:r>
              <a:rPr lang="en-GB" sz="1400"/>
              <a:t>- give/explain the meaning of words in context </a:t>
            </a:r>
            <a:br>
              <a:rPr lang="en-GB" sz="1400"/>
            </a:br>
            <a:r>
              <a:rPr lang="en-GB" sz="1400"/>
              <a:t>- retrieve and record information/identify key details from fiction and non-fiction </a:t>
            </a:r>
            <a:br>
              <a:rPr lang="en-GB" sz="1400"/>
            </a:br>
            <a:r>
              <a:rPr lang="en-GB" sz="1400"/>
              <a:t>- summarise main ideas from more than one paragraph </a:t>
            </a:r>
            <a:br>
              <a:rPr lang="en-GB" sz="1400"/>
            </a:br>
            <a:r>
              <a:rPr lang="en-GB" sz="1400"/>
              <a:t>- make inferences from the text/explain and justify inferences with evidence from the text </a:t>
            </a:r>
            <a:br>
              <a:rPr lang="en-GB" sz="1400"/>
            </a:br>
            <a:r>
              <a:rPr lang="en-GB" sz="1400"/>
              <a:t>- predict what might happen from details stated and implied </a:t>
            </a:r>
            <a:br>
              <a:rPr lang="en-GB" sz="1400"/>
            </a:br>
            <a:r>
              <a:rPr lang="en-GB" sz="1400"/>
              <a:t>- identify/explain how information/narrative content is related and contributes to </a:t>
            </a:r>
            <a:br>
              <a:rPr lang="en-GB" sz="1400"/>
            </a:br>
            <a:r>
              <a:rPr lang="en-GB" sz="1400"/>
              <a:t>   meaning as a whole </a:t>
            </a:r>
            <a:br>
              <a:rPr lang="en-GB" sz="1400"/>
            </a:br>
            <a:r>
              <a:rPr lang="en-GB" sz="1400"/>
              <a:t>- identify/explain how meaning is enhanced through choice of words and phrases </a:t>
            </a:r>
            <a:br>
              <a:rPr lang="en-GB" sz="1400"/>
            </a:br>
            <a:r>
              <a:rPr lang="en-GB" sz="1400"/>
              <a:t>- make comparisons within the text </a:t>
            </a:r>
          </a:p>
          <a:p>
            <a:pPr>
              <a:lnSpc>
                <a:spcPct val="90000"/>
              </a:lnSpc>
            </a:pPr>
            <a:r>
              <a:rPr lang="en-GB" sz="1400"/>
              <a:t>There are a range of answer types, including multiple choice, short one-word answers and longer answers that require a written paragraph.</a:t>
            </a:r>
          </a:p>
          <a:p>
            <a:pPr>
              <a:lnSpc>
                <a:spcPct val="90000"/>
              </a:lnSpc>
            </a:pPr>
            <a:endParaRPr lang="en-GB" sz="1400"/>
          </a:p>
        </p:txBody>
      </p:sp>
    </p:spTree>
    <p:extLst>
      <p:ext uri="{BB962C8B-B14F-4D97-AF65-F5344CB8AC3E}">
        <p14:creationId xmlns:p14="http://schemas.microsoft.com/office/powerpoint/2010/main" val="33601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73C948-B3FD-49F1-945D-368E3EB2B783}"/>
              </a:ext>
            </a:extLst>
          </p:cNvPr>
          <p:cNvPicPr>
            <a:picLocks noChangeAspect="1"/>
          </p:cNvPicPr>
          <p:nvPr/>
        </p:nvPicPr>
        <p:blipFill>
          <a:blip r:embed="rId2"/>
          <a:stretch>
            <a:fillRect/>
          </a:stretch>
        </p:blipFill>
        <p:spPr>
          <a:xfrm>
            <a:off x="2794503" y="1131994"/>
            <a:ext cx="6604870" cy="4590386"/>
          </a:xfrm>
          <a:prstGeom prst="rect">
            <a:avLst/>
          </a:prstGeom>
        </p:spPr>
      </p:pic>
    </p:spTree>
    <p:extLst>
      <p:ext uri="{BB962C8B-B14F-4D97-AF65-F5344CB8AC3E}">
        <p14:creationId xmlns:p14="http://schemas.microsoft.com/office/powerpoint/2010/main" val="380659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165</TotalTime>
  <Words>1211</Words>
  <Application>Microsoft Office PowerPoint</Application>
  <PresentationFormat>Widescreen</PresentationFormat>
  <Paragraphs>85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Yr. 6 Sats 2024 Presentation for Parents and Carers</vt:lpstr>
      <vt:lpstr>What are the SATS tests?  </vt:lpstr>
      <vt:lpstr>How do the tests take place?  </vt:lpstr>
      <vt:lpstr>SATS DATES</vt:lpstr>
      <vt:lpstr>How are the tests graded?  </vt:lpstr>
      <vt:lpstr>Support in SATS</vt:lpstr>
      <vt:lpstr>The Reading Test </vt:lpstr>
      <vt:lpstr>The Reading Test</vt:lpstr>
      <vt:lpstr>PowerPoint Presentation</vt:lpstr>
      <vt:lpstr>The GPS Tests </vt:lpstr>
      <vt:lpstr>The GPS Tests</vt:lpstr>
      <vt:lpstr>PowerPoint Presentation</vt:lpstr>
      <vt:lpstr>The Maths Tests </vt:lpstr>
      <vt:lpstr>The Maths Tests </vt:lpstr>
      <vt:lpstr>PowerPoint Presentation</vt:lpstr>
      <vt:lpstr>Other Assessments  </vt:lpstr>
      <vt:lpstr>How can I help my child?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 6 Sats 2019  Presentation for parents and carers</dc:title>
  <dc:creator>Naomi Everington</dc:creator>
  <cp:lastModifiedBy>Miss Everington</cp:lastModifiedBy>
  <cp:revision>11</cp:revision>
  <dcterms:created xsi:type="dcterms:W3CDTF">2019-01-13T12:43:23Z</dcterms:created>
  <dcterms:modified xsi:type="dcterms:W3CDTF">2024-01-30T14:26:33Z</dcterms:modified>
</cp:coreProperties>
</file>